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png>
</file>

<file path=ppt/media/image41.png>
</file>

<file path=ppt/media/image42.png>
</file>

<file path=ppt/media/image43.png>
</file>

<file path=ppt/media/image4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rgbClr val="292929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292929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87239" cy="685799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8969" y="417652"/>
            <a:ext cx="9945370" cy="741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rgbClr val="0A48CA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3003" y="1525650"/>
            <a:ext cx="9226550" cy="4556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rgbClr val="292929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84306" y="6103723"/>
            <a:ext cx="333755" cy="255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rgbClr val="1C7CDB"/>
                </a:solidFill>
                <a:latin typeface="Microsoft Sans Serif"/>
                <a:cs typeface="Microsoft Sans Serif"/>
              </a:defRPr>
            </a:lvl1pPr>
          </a:lstStyle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67536" y="4588586"/>
            <a:ext cx="1394664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5" dirty="0">
                <a:solidFill>
                  <a:srgbClr val="E7E6E6"/>
                </a:solidFill>
                <a:latin typeface="Microsoft Sans Serif"/>
                <a:cs typeface="Microsoft Sans Serif"/>
              </a:rPr>
              <a:t>Adeeb Naiyer</a:t>
            </a:r>
            <a:endParaRPr sz="1800" dirty="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US" dirty="0">
                <a:solidFill>
                  <a:srgbClr val="E7E6E6"/>
                </a:solidFill>
                <a:latin typeface="Microsoft Sans Serif"/>
                <a:cs typeface="Microsoft Sans Serif"/>
              </a:rPr>
              <a:t>10/06/2025</a:t>
            </a:r>
            <a:endParaRPr sz="1800" dirty="0">
              <a:latin typeface="Microsoft Sans Serif"/>
              <a:cs typeface="Microsoft Sans Serif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90016" y="676655"/>
            <a:ext cx="2104644" cy="62941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45" dirty="0"/>
              <a:t>Data</a:t>
            </a:r>
            <a:r>
              <a:rPr spc="-175" dirty="0"/>
              <a:t> </a:t>
            </a:r>
            <a:r>
              <a:rPr spc="-85" dirty="0"/>
              <a:t>Wrangling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80972" y="1482852"/>
            <a:ext cx="6272783" cy="419404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01369" y="6069579"/>
            <a:ext cx="9001125" cy="2051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25"/>
              </a:lnSpc>
            </a:pPr>
            <a:r>
              <a:rPr lang="en-IN" sz="1400" u="sng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Microsoft Sans Serif"/>
                <a:cs typeface="Microsoft Sans Serif"/>
              </a:rPr>
              <a:t>https://github.com/adeeb1562/Spacex/blob/main/jupyter-labs-eda-sql.ipynb</a:t>
            </a:r>
            <a:endParaRPr sz="1400" dirty="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10</a:t>
            </a:fld>
            <a:endParaRPr spc="4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09706" y="6080861"/>
            <a:ext cx="26987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40" dirty="0">
                <a:solidFill>
                  <a:srgbClr val="1C7CDB"/>
                </a:solidFill>
                <a:latin typeface="Microsoft Sans Serif"/>
                <a:cs typeface="Microsoft Sans Serif"/>
              </a:rPr>
              <a:t>11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40358" y="6251549"/>
            <a:ext cx="743458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1200" u="sng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Microsoft Sans Serif"/>
                <a:cs typeface="Microsoft Sans Serif"/>
              </a:rPr>
              <a:t>https://github.com/adeeb1562/Spacex/blob/main/edadataviz.ipynb</a:t>
            </a:r>
            <a:endParaRPr sz="1200" dirty="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80" dirty="0"/>
              <a:t>EDA</a:t>
            </a:r>
            <a:r>
              <a:rPr spc="30" dirty="0"/>
              <a:t> </a:t>
            </a:r>
            <a:r>
              <a:rPr dirty="0"/>
              <a:t>with</a:t>
            </a:r>
            <a:r>
              <a:rPr spc="5" dirty="0"/>
              <a:t> </a:t>
            </a:r>
            <a:r>
              <a:rPr spc="-30" dirty="0"/>
              <a:t>Data</a:t>
            </a:r>
            <a:r>
              <a:rPr spc="25" dirty="0"/>
              <a:t> </a:t>
            </a:r>
            <a:r>
              <a:rPr spc="-75" dirty="0"/>
              <a:t>Visualisation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8036" y="4061459"/>
            <a:ext cx="8139683" cy="1641348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8036" y="1688592"/>
            <a:ext cx="2260092" cy="2052827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797296" y="1659635"/>
            <a:ext cx="2397252" cy="215036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473440" y="1612391"/>
            <a:ext cx="2456688" cy="2205227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561831" y="3962400"/>
            <a:ext cx="2503931" cy="17175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011356-7370-E22E-B6CE-641E573C5B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02488" y="1634514"/>
            <a:ext cx="2740447" cy="202669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309688" rIns="0" bIns="0" rtlCol="0">
            <a:spAutoFit/>
          </a:bodyPr>
          <a:lstStyle/>
          <a:p>
            <a:pPr marL="276225" indent="-227965">
              <a:lnSpc>
                <a:spcPct val="100000"/>
              </a:lnSpc>
              <a:spcBef>
                <a:spcPts val="1125"/>
              </a:spcBef>
              <a:buFont typeface="Arial"/>
              <a:buChar char="•"/>
              <a:tabLst>
                <a:tab pos="276860" algn="l"/>
              </a:tabLst>
            </a:pPr>
            <a:r>
              <a:rPr spc="-195" dirty="0"/>
              <a:t>SQL</a:t>
            </a:r>
            <a:r>
              <a:rPr spc="45" dirty="0"/>
              <a:t> </a:t>
            </a:r>
            <a:r>
              <a:rPr spc="-40" dirty="0"/>
              <a:t>queries</a:t>
            </a:r>
            <a:r>
              <a:rPr spc="-105" dirty="0"/>
              <a:t> </a:t>
            </a:r>
            <a:r>
              <a:rPr spc="-25" dirty="0"/>
              <a:t>performed</a:t>
            </a:r>
            <a:r>
              <a:rPr spc="-70" dirty="0"/>
              <a:t> </a:t>
            </a:r>
            <a:r>
              <a:rPr spc="-10" dirty="0"/>
              <a:t>include:</a:t>
            </a:r>
          </a:p>
          <a:p>
            <a:pPr marL="733425" lvl="1" indent="-227965">
              <a:lnSpc>
                <a:spcPct val="100000"/>
              </a:lnSpc>
              <a:spcBef>
                <a:spcPts val="655"/>
              </a:spcBef>
              <a:buFont typeface="Arial"/>
              <a:buChar char="•"/>
              <a:tabLst>
                <a:tab pos="734060" algn="l"/>
              </a:tabLst>
            </a:pP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Displaying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names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unique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sites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mission</a:t>
            </a:r>
            <a:endParaRPr sz="1400">
              <a:latin typeface="Microsoft Sans Serif"/>
              <a:cs typeface="Microsoft Sans Serif"/>
            </a:endParaRPr>
          </a:p>
          <a:p>
            <a:pPr marL="733425" lvl="1" indent="-227965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734060" algn="l"/>
              </a:tabLst>
            </a:pP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Displaying</a:t>
            </a:r>
            <a:r>
              <a:rPr sz="14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5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records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sites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begin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string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'KSC’</a:t>
            </a:r>
            <a:endParaRPr sz="1400">
              <a:latin typeface="Microsoft Sans Serif"/>
              <a:cs typeface="Microsoft Sans Serif"/>
            </a:endParaRPr>
          </a:p>
          <a:p>
            <a:pPr marL="733425" lvl="1" indent="-227965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734060" algn="l"/>
              </a:tabLst>
            </a:pP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Displaying</a:t>
            </a:r>
            <a:r>
              <a:rPr sz="14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total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payload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mass</a:t>
            </a:r>
            <a:r>
              <a:rPr sz="14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carried</a:t>
            </a:r>
            <a:r>
              <a:rPr sz="14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boosters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launched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0" dirty="0">
                <a:solidFill>
                  <a:srgbClr val="292929"/>
                </a:solidFill>
                <a:latin typeface="Microsoft Sans Serif"/>
                <a:cs typeface="Microsoft Sans Serif"/>
              </a:rPr>
              <a:t>NASA</a:t>
            </a:r>
            <a:r>
              <a:rPr sz="14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(CRS)</a:t>
            </a:r>
            <a:endParaRPr sz="1400">
              <a:latin typeface="Microsoft Sans Serif"/>
              <a:cs typeface="Microsoft Sans Serif"/>
            </a:endParaRPr>
          </a:p>
          <a:p>
            <a:pPr marL="733425" lvl="1" indent="-227965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734060" algn="l"/>
              </a:tabLst>
            </a:pP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Displaying</a:t>
            </a:r>
            <a:r>
              <a:rPr sz="14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average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payload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mass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carried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booster</a:t>
            </a:r>
            <a:r>
              <a:rPr sz="14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version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F9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v1.1</a:t>
            </a:r>
            <a:endParaRPr sz="1400">
              <a:latin typeface="Microsoft Sans Serif"/>
              <a:cs typeface="Microsoft Sans Serif"/>
            </a:endParaRPr>
          </a:p>
          <a:p>
            <a:pPr marL="733425" lvl="1" indent="-227965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734060" algn="l"/>
              </a:tabLst>
            </a:pP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Listing</a:t>
            </a:r>
            <a:r>
              <a:rPr sz="14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date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</a:t>
            </a:r>
            <a:r>
              <a:rPr sz="14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successful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landing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outcome</a:t>
            </a:r>
            <a:r>
              <a:rPr sz="14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drone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ship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was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achieved.</a:t>
            </a:r>
            <a:endParaRPr sz="1400">
              <a:latin typeface="Microsoft Sans Serif"/>
              <a:cs typeface="Microsoft Sans Serif"/>
            </a:endParaRPr>
          </a:p>
          <a:p>
            <a:pPr marL="505459" marR="5080" lvl="1" indent="227965">
              <a:lnSpc>
                <a:spcPct val="135700"/>
              </a:lnSpc>
              <a:spcBef>
                <a:spcPts val="5"/>
              </a:spcBef>
              <a:buFont typeface="Arial"/>
              <a:buChar char="•"/>
              <a:tabLst>
                <a:tab pos="734060" algn="l"/>
              </a:tabLst>
            </a:pP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Listing</a:t>
            </a:r>
            <a:r>
              <a:rPr sz="14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names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boosters</a:t>
            </a:r>
            <a:r>
              <a:rPr sz="14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which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have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ground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pad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have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payload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mass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greater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than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4000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but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less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than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6000</a:t>
            </a:r>
            <a:endParaRPr sz="1400">
              <a:latin typeface="Microsoft Sans Serif"/>
              <a:cs typeface="Microsoft Sans Serif"/>
            </a:endParaRPr>
          </a:p>
          <a:p>
            <a:pPr marL="733425" lvl="1" indent="-227965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734060" algn="l"/>
              </a:tabLst>
            </a:pP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Listing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total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number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successful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failure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mission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outcomes</a:t>
            </a:r>
            <a:endParaRPr sz="1400">
              <a:latin typeface="Microsoft Sans Serif"/>
              <a:cs typeface="Microsoft Sans Serif"/>
            </a:endParaRPr>
          </a:p>
          <a:p>
            <a:pPr marL="733425" lvl="1" indent="-227965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734060" algn="l"/>
              </a:tabLst>
            </a:pP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Listing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names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 of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 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booster_versions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which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have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carried</a:t>
            </a:r>
            <a:r>
              <a:rPr sz="14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maximum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payload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mass.</a:t>
            </a:r>
            <a:endParaRPr sz="1400">
              <a:latin typeface="Microsoft Sans Serif"/>
              <a:cs typeface="Microsoft Sans Serif"/>
            </a:endParaRPr>
          </a:p>
          <a:p>
            <a:pPr marL="733425" lvl="1" indent="-227965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734060" algn="l"/>
              </a:tabLst>
            </a:pP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Listing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records</a:t>
            </a:r>
            <a:r>
              <a:rPr sz="14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which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will 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display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 the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month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names,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successful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landing_outcomes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ground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pad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,booster</a:t>
            </a:r>
            <a:endParaRPr sz="1400">
              <a:latin typeface="Microsoft Sans Serif"/>
              <a:cs typeface="Microsoft Sans Serif"/>
            </a:endParaRPr>
          </a:p>
          <a:p>
            <a:pPr marL="733425" lvl="1" indent="-227965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734060" algn="l"/>
              </a:tabLst>
            </a:pP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versions,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launch_site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for</a:t>
            </a:r>
            <a:r>
              <a:rPr sz="14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months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in </a:t>
            </a:r>
            <a:r>
              <a:rPr sz="14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year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2017</a:t>
            </a:r>
            <a:endParaRPr sz="1400">
              <a:latin typeface="Microsoft Sans Serif"/>
              <a:cs typeface="Microsoft Sans Serif"/>
            </a:endParaRPr>
          </a:p>
          <a:p>
            <a:pPr marL="734060" marR="731520" lvl="1" indent="-22860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734695" algn="l"/>
              </a:tabLst>
            </a:pPr>
            <a:r>
              <a:rPr sz="14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Ranking</a:t>
            </a:r>
            <a:r>
              <a:rPr sz="14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count</a:t>
            </a:r>
            <a:r>
              <a:rPr sz="14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4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successful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landing_outcomes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between</a:t>
            </a:r>
            <a:r>
              <a:rPr sz="14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4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date</a:t>
            </a:r>
            <a:r>
              <a:rPr sz="14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2010</a:t>
            </a:r>
            <a:r>
              <a:rPr sz="14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06</a:t>
            </a:r>
            <a:r>
              <a:rPr sz="14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04</a:t>
            </a:r>
            <a:r>
              <a:rPr sz="14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14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2017</a:t>
            </a:r>
            <a:r>
              <a:rPr sz="14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03</a:t>
            </a:r>
            <a:r>
              <a:rPr sz="14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20</a:t>
            </a:r>
            <a:r>
              <a:rPr sz="14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4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in </a:t>
            </a:r>
            <a:r>
              <a:rPr sz="14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descendingorder.</a:t>
            </a:r>
            <a:endParaRPr sz="140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8969" y="6053127"/>
            <a:ext cx="9432925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835"/>
              </a:lnSpc>
            </a:pPr>
            <a:r>
              <a:rPr lang="en-IN" sz="1600" u="sng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Microsoft Sans Serif"/>
                <a:cs typeface="Microsoft Sans Serif"/>
              </a:rPr>
              <a:t>https://github.com/adeeb1562/Spacex/blob/main/jupyter-labs-eda-sql.ipynb</a:t>
            </a:r>
            <a:endParaRPr sz="1600" dirty="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109706" y="6103723"/>
            <a:ext cx="269875" cy="2552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835"/>
              </a:lnSpc>
            </a:pPr>
            <a:r>
              <a:rPr sz="1600" spc="40" dirty="0">
                <a:solidFill>
                  <a:srgbClr val="1C7CDB"/>
                </a:solidFill>
                <a:latin typeface="Microsoft Sans Serif"/>
                <a:cs typeface="Microsoft Sans Serif"/>
              </a:rPr>
              <a:t>12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80" dirty="0"/>
              <a:t>EDA</a:t>
            </a:r>
            <a:r>
              <a:rPr spc="130" dirty="0"/>
              <a:t> </a:t>
            </a:r>
            <a:r>
              <a:rPr dirty="0"/>
              <a:t>with</a:t>
            </a:r>
            <a:r>
              <a:rPr spc="135" dirty="0"/>
              <a:t> </a:t>
            </a:r>
            <a:r>
              <a:rPr spc="-375" dirty="0"/>
              <a:t>SQL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Build</a:t>
            </a:r>
            <a:r>
              <a:rPr spc="-120" dirty="0"/>
              <a:t> </a:t>
            </a:r>
            <a:r>
              <a:rPr dirty="0"/>
              <a:t>an</a:t>
            </a:r>
            <a:r>
              <a:rPr spc="-114" dirty="0"/>
              <a:t> </a:t>
            </a:r>
            <a:r>
              <a:rPr spc="-65" dirty="0"/>
              <a:t>Interactive</a:t>
            </a:r>
            <a:r>
              <a:rPr spc="-120" dirty="0"/>
              <a:t> </a:t>
            </a:r>
            <a:r>
              <a:rPr spc="-35" dirty="0"/>
              <a:t>Map</a:t>
            </a:r>
            <a:r>
              <a:rPr spc="-120" dirty="0"/>
              <a:t> </a:t>
            </a:r>
            <a:r>
              <a:rPr dirty="0"/>
              <a:t>with</a:t>
            </a:r>
            <a:r>
              <a:rPr spc="-105" dirty="0"/>
              <a:t> </a:t>
            </a:r>
            <a:r>
              <a:rPr spc="-50" dirty="0"/>
              <a:t>Folium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5547" y="1444752"/>
            <a:ext cx="8980932" cy="437235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985215" y="6041313"/>
            <a:ext cx="8876665" cy="47192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1594">
              <a:lnSpc>
                <a:spcPts val="1614"/>
              </a:lnSpc>
            </a:pPr>
            <a:r>
              <a:rPr sz="1600" dirty="0">
                <a:latin typeface="Calibri"/>
                <a:cs typeface="Calibri"/>
              </a:rPr>
              <a:t>Map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markers </a:t>
            </a:r>
            <a:r>
              <a:rPr sz="1600" dirty="0">
                <a:latin typeface="Calibri"/>
                <a:cs typeface="Calibri"/>
              </a:rPr>
              <a:t>have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been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added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to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the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map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with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aim</a:t>
            </a:r>
            <a:r>
              <a:rPr sz="1600" spc="-5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to</a:t>
            </a:r>
            <a:r>
              <a:rPr sz="1600" spc="-2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finding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an</a:t>
            </a:r>
            <a:r>
              <a:rPr sz="1600" spc="-2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optimal</a:t>
            </a:r>
            <a:r>
              <a:rPr sz="1600" spc="-3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location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for</a:t>
            </a:r>
            <a:r>
              <a:rPr sz="1600" spc="-1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building</a:t>
            </a:r>
            <a:r>
              <a:rPr sz="1600" spc="-65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a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launch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spc="-20" dirty="0">
                <a:latin typeface="Calibri"/>
                <a:cs typeface="Calibri"/>
              </a:rPr>
              <a:t>site</a:t>
            </a:r>
            <a:endParaRPr sz="16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45"/>
              </a:spcBef>
            </a:pPr>
            <a:r>
              <a:rPr lang="en-IN" sz="1400" u="sng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Microsoft Sans Serif"/>
                <a:cs typeface="Microsoft Sans Serif"/>
              </a:rPr>
              <a:t>https://github.com/adeeb1562/Spacex/blob/main/lab_jupyter_launch_site_location.ipynb</a:t>
            </a:r>
            <a:endParaRPr sz="1400" dirty="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109706" y="6103723"/>
            <a:ext cx="269875" cy="2552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835"/>
              </a:lnSpc>
            </a:pPr>
            <a:r>
              <a:rPr sz="1600" spc="40" dirty="0">
                <a:solidFill>
                  <a:srgbClr val="1C7CDB"/>
                </a:solidFill>
                <a:latin typeface="Microsoft Sans Serif"/>
                <a:cs typeface="Microsoft Sans Serif"/>
              </a:rPr>
              <a:t>13</a:t>
            </a:r>
            <a:endParaRPr sz="16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09706" y="6080861"/>
            <a:ext cx="26987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40" dirty="0">
                <a:solidFill>
                  <a:srgbClr val="1C7CDB"/>
                </a:solidFill>
                <a:latin typeface="Microsoft Sans Serif"/>
                <a:cs typeface="Microsoft Sans Serif"/>
              </a:rPr>
              <a:t>14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84300" y="6248501"/>
            <a:ext cx="7146290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IN" sz="1600" u="sng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Microsoft Sans Serif"/>
                <a:cs typeface="Microsoft Sans Serif"/>
              </a:rPr>
              <a:t>https://github.com/adeeb1562/Spacex/blob/main/spacex-dash-app%20(1).py</a:t>
            </a:r>
            <a:endParaRPr sz="1600" dirty="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714629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Build</a:t>
            </a:r>
            <a:r>
              <a:rPr spc="-135" dirty="0"/>
              <a:t> </a:t>
            </a:r>
            <a:r>
              <a:rPr spc="-270" dirty="0"/>
              <a:t>a</a:t>
            </a:r>
            <a:r>
              <a:rPr spc="25" dirty="0"/>
              <a:t> </a:t>
            </a:r>
            <a:r>
              <a:rPr spc="-85" dirty="0"/>
              <a:t>Dashboard</a:t>
            </a:r>
            <a:r>
              <a:rPr spc="-25" dirty="0"/>
              <a:t> </a:t>
            </a:r>
            <a:r>
              <a:rPr dirty="0"/>
              <a:t>with</a:t>
            </a:r>
            <a:r>
              <a:rPr spc="-55" dirty="0"/>
              <a:t> </a:t>
            </a:r>
            <a:r>
              <a:rPr dirty="0"/>
              <a:t>Plotly</a:t>
            </a:r>
            <a:r>
              <a:rPr spc="-40" dirty="0"/>
              <a:t> </a:t>
            </a:r>
            <a:r>
              <a:rPr spc="-95" dirty="0"/>
              <a:t>Dash</a:t>
            </a: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1623" y="1598675"/>
            <a:ext cx="4853940" cy="2164080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10071" y="1626107"/>
            <a:ext cx="4175760" cy="2136648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871472" y="3909059"/>
            <a:ext cx="5943600" cy="216103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758822"/>
            <a:ext cx="8740140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029" marR="5080" indent="-227329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41300" algn="l"/>
              </a:tabLst>
            </a:pPr>
            <a:r>
              <a:rPr sz="2400" dirty="0">
                <a:latin typeface="Calibri"/>
                <a:cs typeface="Calibri"/>
              </a:rPr>
              <a:t>The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SVM,</a:t>
            </a:r>
            <a:r>
              <a:rPr sz="2400" spc="-6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KNN,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and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Logistic</a:t>
            </a:r>
            <a:r>
              <a:rPr sz="2400" spc="-7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Regression</a:t>
            </a:r>
            <a:r>
              <a:rPr sz="2400" spc="-7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model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achieved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the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highest 	</a:t>
            </a:r>
            <a:r>
              <a:rPr sz="2400" dirty="0">
                <a:latin typeface="Calibri"/>
                <a:cs typeface="Calibri"/>
              </a:rPr>
              <a:t>accuracy</a:t>
            </a:r>
            <a:r>
              <a:rPr sz="2400" spc="-7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at</a:t>
            </a:r>
            <a:r>
              <a:rPr sz="2400" spc="-4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83.3%,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while</a:t>
            </a:r>
            <a:r>
              <a:rPr sz="2400" spc="-4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the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SVM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performs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the</a:t>
            </a:r>
            <a:r>
              <a:rPr sz="2400" spc="-4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best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terms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of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Area 	</a:t>
            </a:r>
            <a:r>
              <a:rPr sz="2400" dirty="0">
                <a:latin typeface="Calibri"/>
                <a:cs typeface="Calibri"/>
              </a:rPr>
              <a:t>Under</a:t>
            </a:r>
            <a:r>
              <a:rPr sz="2400" spc="-4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the</a:t>
            </a:r>
            <a:r>
              <a:rPr sz="2400" spc="-4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Curve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at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0.958.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65" dirty="0"/>
              <a:t>Predictive</a:t>
            </a:r>
            <a:r>
              <a:rPr spc="-145" dirty="0"/>
              <a:t> </a:t>
            </a:r>
            <a:r>
              <a:rPr spc="-105" dirty="0"/>
              <a:t>Analysis</a:t>
            </a:r>
            <a:r>
              <a:rPr spc="-140" dirty="0"/>
              <a:t> </a:t>
            </a:r>
            <a:r>
              <a:rPr spc="-110" dirty="0"/>
              <a:t>(Classification)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9619" y="3038855"/>
            <a:ext cx="3997452" cy="277063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62244" y="2688335"/>
            <a:ext cx="2057400" cy="1588008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762244" y="4334255"/>
            <a:ext cx="2116836" cy="1635252"/>
          </a:xfrm>
          <a:prstGeom prst="rect">
            <a:avLst/>
          </a:prstGeom>
        </p:spPr>
      </p:pic>
      <p:grpSp>
        <p:nvGrpSpPr>
          <p:cNvPr id="7" name="object 7"/>
          <p:cNvGrpSpPr/>
          <p:nvPr/>
        </p:nvGrpSpPr>
        <p:grpSpPr>
          <a:xfrm>
            <a:off x="8020811" y="2734055"/>
            <a:ext cx="2101850" cy="3208020"/>
            <a:chOff x="8020811" y="2734055"/>
            <a:chExt cx="2101850" cy="3208020"/>
          </a:xfrm>
        </p:grpSpPr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63483" y="2734055"/>
              <a:ext cx="2014727" cy="1556003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20811" y="4319016"/>
              <a:ext cx="2101596" cy="1623060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15</a:t>
            </a:fld>
            <a:endParaRPr spc="45" dirty="0"/>
          </a:p>
        </p:txBody>
      </p:sp>
      <p:sp>
        <p:nvSpPr>
          <p:cNvPr id="11" name="object 11"/>
          <p:cNvSpPr txBox="1"/>
          <p:nvPr/>
        </p:nvSpPr>
        <p:spPr>
          <a:xfrm>
            <a:off x="813003" y="6128107"/>
            <a:ext cx="10039350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835"/>
              </a:lnSpc>
            </a:pPr>
            <a:r>
              <a:rPr lang="en-IN" sz="1600" u="sng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Microsoft Sans Serif"/>
                <a:cs typeface="Microsoft Sans Serif"/>
              </a:rPr>
              <a:t>https://github.com/adeeb1562/Spacex/blob/main/SpaceX_Machine%20Learning%20Prediction_Part_5.ipynb</a:t>
            </a:r>
            <a:endParaRPr sz="1600" dirty="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9988" y="1769110"/>
            <a:ext cx="8918575" cy="2506345"/>
          </a:xfrm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/>
          <a:p>
            <a:pPr marL="241300" marR="914400" indent="-228600">
              <a:lnSpc>
                <a:spcPts val="1920"/>
              </a:lnSpc>
              <a:spcBef>
                <a:spcPts val="565"/>
              </a:spcBef>
              <a:buFont typeface="Arial"/>
              <a:buChar char="•"/>
              <a:tabLst>
                <a:tab pos="241300" algn="l"/>
              </a:tabLst>
            </a:pPr>
            <a:r>
              <a:rPr sz="2000" spc="-11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0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35" dirty="0">
                <a:solidFill>
                  <a:srgbClr val="292929"/>
                </a:solidFill>
                <a:latin typeface="Microsoft Sans Serif"/>
                <a:cs typeface="Microsoft Sans Serif"/>
              </a:rPr>
              <a:t>SVM,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25" dirty="0">
                <a:solidFill>
                  <a:srgbClr val="292929"/>
                </a:solidFill>
                <a:latin typeface="Microsoft Sans Serif"/>
                <a:cs typeface="Microsoft Sans Serif"/>
              </a:rPr>
              <a:t>KNN,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lang="en-US"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DT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2000" spc="-1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Logistic</a:t>
            </a:r>
            <a:r>
              <a:rPr sz="2000" spc="-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Regression</a:t>
            </a:r>
            <a:r>
              <a:rPr sz="20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models</a:t>
            </a:r>
            <a:r>
              <a:rPr sz="20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are</a:t>
            </a:r>
            <a:r>
              <a:rPr sz="20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0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best</a:t>
            </a:r>
            <a:r>
              <a:rPr sz="20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20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terms</a:t>
            </a:r>
            <a:r>
              <a:rPr sz="20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of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prediction</a:t>
            </a:r>
            <a:r>
              <a:rPr sz="20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95" dirty="0">
                <a:solidFill>
                  <a:srgbClr val="292929"/>
                </a:solidFill>
                <a:latin typeface="Microsoft Sans Serif"/>
                <a:cs typeface="Microsoft Sans Serif"/>
              </a:rPr>
              <a:t>accuracy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for</a:t>
            </a:r>
            <a:r>
              <a:rPr sz="20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this</a:t>
            </a:r>
            <a:r>
              <a:rPr sz="20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dataset.</a:t>
            </a:r>
            <a:endParaRPr sz="2000" dirty="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940"/>
              </a:spcBef>
              <a:buFont typeface="Arial"/>
              <a:buChar char="•"/>
              <a:tabLst>
                <a:tab pos="240665" algn="l"/>
              </a:tabLst>
            </a:pP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Low</a:t>
            </a:r>
            <a:r>
              <a:rPr sz="20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weighted</a:t>
            </a:r>
            <a:r>
              <a:rPr sz="20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payloads</a:t>
            </a:r>
            <a:r>
              <a:rPr sz="20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perform</a:t>
            </a:r>
            <a:r>
              <a:rPr sz="20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better</a:t>
            </a:r>
            <a:r>
              <a:rPr sz="20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than</a:t>
            </a:r>
            <a:r>
              <a:rPr sz="20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0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heavier</a:t>
            </a:r>
            <a:r>
              <a:rPr sz="20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payloads.</a:t>
            </a:r>
            <a:endParaRPr sz="2000" dirty="0">
              <a:latin typeface="Microsoft Sans Serif"/>
              <a:cs typeface="Microsoft Sans Serif"/>
            </a:endParaRPr>
          </a:p>
          <a:p>
            <a:pPr marL="241300" marR="5080" indent="-228600">
              <a:lnSpc>
                <a:spcPts val="1920"/>
              </a:lnSpc>
              <a:spcBef>
                <a:spcPts val="1380"/>
              </a:spcBef>
              <a:buFont typeface="Arial"/>
              <a:buChar char="•"/>
              <a:tabLst>
                <a:tab pos="241300" algn="l"/>
              </a:tabLst>
            </a:pPr>
            <a:r>
              <a:rPr sz="2000" spc="-11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0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05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</a:t>
            </a:r>
            <a:r>
              <a:rPr sz="20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rates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for</a:t>
            </a:r>
            <a:r>
              <a:rPr sz="20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3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</a:t>
            </a:r>
            <a:r>
              <a:rPr sz="20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</a:t>
            </a:r>
            <a:r>
              <a:rPr sz="20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is</a:t>
            </a:r>
            <a:r>
              <a:rPr sz="20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directly</a:t>
            </a:r>
            <a:r>
              <a:rPr sz="20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proportional</a:t>
            </a:r>
            <a:r>
              <a:rPr sz="20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time</a:t>
            </a:r>
            <a:r>
              <a:rPr sz="20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20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years</a:t>
            </a:r>
            <a:r>
              <a:rPr sz="20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they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will</a:t>
            </a:r>
            <a:r>
              <a:rPr sz="20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eventually</a:t>
            </a:r>
            <a:r>
              <a:rPr sz="20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perfect</a:t>
            </a:r>
            <a:r>
              <a:rPr sz="20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0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launches.</a:t>
            </a:r>
            <a:endParaRPr sz="2000" dirty="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940"/>
              </a:spcBef>
              <a:buFont typeface="Arial"/>
              <a:buChar char="•"/>
              <a:tabLst>
                <a:tab pos="240665" algn="l"/>
              </a:tabLst>
            </a:pPr>
            <a:r>
              <a:rPr sz="2000" spc="-260" dirty="0">
                <a:solidFill>
                  <a:srgbClr val="292929"/>
                </a:solidFill>
                <a:latin typeface="Microsoft Sans Serif"/>
                <a:cs typeface="Microsoft Sans Serif"/>
              </a:rPr>
              <a:t>KSC</a:t>
            </a:r>
            <a:r>
              <a:rPr sz="20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85" dirty="0">
                <a:solidFill>
                  <a:srgbClr val="292929"/>
                </a:solidFill>
                <a:latin typeface="Microsoft Sans Serif"/>
                <a:cs typeface="Microsoft Sans Serif"/>
              </a:rPr>
              <a:t>LC</a:t>
            </a:r>
            <a:r>
              <a:rPr sz="20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39A</a:t>
            </a:r>
            <a:r>
              <a:rPr sz="200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had</a:t>
            </a:r>
            <a:r>
              <a:rPr sz="20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0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most </a:t>
            </a:r>
            <a:r>
              <a:rPr sz="20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successful</a:t>
            </a:r>
            <a:r>
              <a:rPr sz="20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</a:t>
            </a:r>
            <a:r>
              <a:rPr sz="20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0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all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0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sites.</a:t>
            </a:r>
            <a:endParaRPr sz="2000" dirty="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925"/>
              </a:spcBef>
              <a:buFont typeface="Arial"/>
              <a:buChar char="•"/>
              <a:tabLst>
                <a:tab pos="240665" algn="l"/>
              </a:tabLst>
            </a:pP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Orbit</a:t>
            </a:r>
            <a:r>
              <a:rPr sz="20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210" dirty="0">
                <a:solidFill>
                  <a:srgbClr val="292929"/>
                </a:solidFill>
                <a:latin typeface="Microsoft Sans Serif"/>
                <a:cs typeface="Microsoft Sans Serif"/>
              </a:rPr>
              <a:t>GEO,HEO,SSO,ES</a:t>
            </a:r>
            <a:r>
              <a:rPr sz="20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L1</a:t>
            </a:r>
            <a:r>
              <a:rPr sz="20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has</a:t>
            </a:r>
            <a:r>
              <a:rPr sz="20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0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best</a:t>
            </a:r>
            <a:r>
              <a:rPr sz="20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40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</a:t>
            </a:r>
            <a:r>
              <a:rPr sz="20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Rate.</a:t>
            </a:r>
            <a:endParaRPr sz="2000" dirty="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16</a:t>
            </a:fld>
            <a:endParaRPr spc="45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60" dirty="0"/>
              <a:t>Results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27454" y="4888738"/>
            <a:ext cx="849757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10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spc="-1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 site</a:t>
            </a:r>
            <a:r>
              <a:rPr sz="22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22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45" dirty="0">
                <a:solidFill>
                  <a:srgbClr val="292929"/>
                </a:solidFill>
                <a:latin typeface="Microsoft Sans Serif"/>
                <a:cs typeface="Microsoft Sans Serif"/>
              </a:rPr>
              <a:t>CCAFS</a:t>
            </a:r>
            <a:r>
              <a:rPr sz="2200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0" dirty="0">
                <a:solidFill>
                  <a:srgbClr val="292929"/>
                </a:solidFill>
                <a:latin typeface="Microsoft Sans Serif"/>
                <a:cs typeface="Microsoft Sans Serif"/>
              </a:rPr>
              <a:t>SLC</a:t>
            </a:r>
            <a:r>
              <a:rPr sz="22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100" dirty="0">
                <a:solidFill>
                  <a:srgbClr val="292929"/>
                </a:solidFill>
                <a:latin typeface="Microsoft Sans Serif"/>
                <a:cs typeface="Microsoft Sans Serif"/>
              </a:rPr>
              <a:t>40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are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significantly</a:t>
            </a:r>
            <a:r>
              <a:rPr sz="22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higher</a:t>
            </a:r>
            <a:r>
              <a:rPr sz="22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than</a:t>
            </a:r>
            <a:endParaRPr sz="2200">
              <a:latin typeface="Microsoft Sans Serif"/>
              <a:cs typeface="Microsoft Sans Serif"/>
            </a:endParaRPr>
          </a:p>
          <a:p>
            <a:pPr marL="241300">
              <a:lnSpc>
                <a:spcPct val="100000"/>
              </a:lnSpc>
            </a:pPr>
            <a:r>
              <a:rPr sz="22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form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other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sites.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602678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Flight</a:t>
            </a:r>
            <a:r>
              <a:rPr spc="-90" dirty="0"/>
              <a:t> Number </a:t>
            </a:r>
            <a:r>
              <a:rPr spc="-100" dirty="0"/>
              <a:t>vs. </a:t>
            </a:r>
            <a:r>
              <a:rPr spc="-120" dirty="0"/>
              <a:t>Launch</a:t>
            </a:r>
            <a:r>
              <a:rPr spc="-90" dirty="0"/>
              <a:t> </a:t>
            </a:r>
            <a:r>
              <a:rPr spc="-75" dirty="0"/>
              <a:t>Site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531" y="1949195"/>
            <a:ext cx="11870436" cy="239267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18</a:t>
            </a:fld>
            <a:endParaRPr spc="45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473392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20" dirty="0"/>
              <a:t>Payload</a:t>
            </a:r>
            <a:r>
              <a:rPr spc="-110" dirty="0"/>
              <a:t> </a:t>
            </a:r>
            <a:r>
              <a:rPr spc="-100" dirty="0"/>
              <a:t>vs.</a:t>
            </a:r>
            <a:r>
              <a:rPr spc="-110" dirty="0"/>
              <a:t> </a:t>
            </a:r>
            <a:r>
              <a:rPr spc="-130" dirty="0"/>
              <a:t>Launch</a:t>
            </a:r>
            <a:r>
              <a:rPr spc="-105" dirty="0"/>
              <a:t> </a:t>
            </a:r>
            <a:r>
              <a:rPr spc="-75" dirty="0"/>
              <a:t>Site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46860" y="1912620"/>
            <a:ext cx="4200144" cy="38115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386321" y="2419045"/>
            <a:ext cx="4820285" cy="1031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1300" algn="l"/>
              </a:tabLst>
            </a:pPr>
            <a:r>
              <a:rPr sz="220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majority</a:t>
            </a:r>
            <a:r>
              <a:rPr sz="22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lPay</a:t>
            </a:r>
            <a:r>
              <a:rPr sz="22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Loads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lower </a:t>
            </a:r>
            <a:r>
              <a:rPr sz="220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Mass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have</a:t>
            </a:r>
            <a:r>
              <a:rPr sz="22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been</a:t>
            </a:r>
            <a:r>
              <a:rPr sz="22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launched</a:t>
            </a:r>
            <a:r>
              <a:rPr sz="22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20" dirty="0">
                <a:solidFill>
                  <a:srgbClr val="292929"/>
                </a:solidFill>
                <a:latin typeface="Microsoft Sans Serif"/>
                <a:cs typeface="Microsoft Sans Serif"/>
              </a:rPr>
              <a:t>CCAFS </a:t>
            </a:r>
            <a:r>
              <a:rPr sz="2200" spc="-250" dirty="0">
                <a:solidFill>
                  <a:srgbClr val="292929"/>
                </a:solidFill>
                <a:latin typeface="Microsoft Sans Serif"/>
                <a:cs typeface="Microsoft Sans Serif"/>
              </a:rPr>
              <a:t>SLC</a:t>
            </a:r>
            <a:r>
              <a:rPr sz="2200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40.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19</a:t>
            </a:fld>
            <a:endParaRPr spc="4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232006" y="6080861"/>
            <a:ext cx="14795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20" dirty="0">
                <a:solidFill>
                  <a:srgbClr val="1C7CDB"/>
                </a:solidFill>
                <a:latin typeface="Microsoft Sans Serif"/>
                <a:cs typeface="Microsoft Sans Serif"/>
              </a:rPr>
              <a:t>2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37640" y="1951126"/>
            <a:ext cx="2540635" cy="3105785"/>
          </a:xfrm>
          <a:prstGeom prst="rect">
            <a:avLst/>
          </a:prstGeom>
        </p:spPr>
        <p:txBody>
          <a:bodyPr vert="horz" wrap="square" lIns="0" tIns="19113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505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Executive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10" dirty="0">
                <a:solidFill>
                  <a:srgbClr val="292929"/>
                </a:solidFill>
                <a:latin typeface="Microsoft Sans Serif"/>
                <a:cs typeface="Microsoft Sans Serif"/>
              </a:rPr>
              <a:t>Summary</a:t>
            </a:r>
            <a:endParaRPr sz="22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00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Introduction</a:t>
            </a:r>
            <a:endParaRPr sz="22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05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Methodology</a:t>
            </a:r>
            <a:endParaRPr sz="22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395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Results</a:t>
            </a:r>
            <a:endParaRPr sz="22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05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Conclusion</a:t>
            </a:r>
            <a:endParaRPr sz="22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05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Appendix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65" dirty="0"/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554164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54" dirty="0"/>
              <a:t>Success</a:t>
            </a:r>
            <a:r>
              <a:rPr spc="30" dirty="0"/>
              <a:t> </a:t>
            </a:r>
            <a:r>
              <a:rPr spc="-170" dirty="0"/>
              <a:t>Rate</a:t>
            </a:r>
            <a:r>
              <a:rPr spc="5" dirty="0"/>
              <a:t> </a:t>
            </a:r>
            <a:r>
              <a:rPr spc="-95" dirty="0"/>
              <a:t>vs.</a:t>
            </a:r>
            <a:r>
              <a:rPr spc="5" dirty="0"/>
              <a:t> </a:t>
            </a:r>
            <a:r>
              <a:rPr dirty="0"/>
              <a:t>Orbit</a:t>
            </a:r>
            <a:r>
              <a:rPr spc="25" dirty="0"/>
              <a:t> </a:t>
            </a:r>
            <a:r>
              <a:rPr spc="-155" dirty="0"/>
              <a:t>Type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6091" y="1815083"/>
            <a:ext cx="4870704" cy="3342132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233921" y="2594229"/>
            <a:ext cx="4554855" cy="1031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 algn="just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1300" algn="l"/>
              </a:tabLst>
            </a:pPr>
            <a:r>
              <a:rPr sz="220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orbit</a:t>
            </a:r>
            <a:r>
              <a:rPr sz="22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types</a:t>
            </a:r>
            <a:r>
              <a:rPr sz="2200" spc="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22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15" dirty="0">
                <a:solidFill>
                  <a:srgbClr val="292929"/>
                </a:solidFill>
                <a:latin typeface="Microsoft Sans Serif"/>
                <a:cs typeface="Microsoft Sans Serif"/>
              </a:rPr>
              <a:t>ES-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L1,</a:t>
            </a:r>
            <a:r>
              <a:rPr sz="22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4" dirty="0">
                <a:solidFill>
                  <a:srgbClr val="292929"/>
                </a:solidFill>
                <a:latin typeface="Microsoft Sans Serif"/>
                <a:cs typeface="Microsoft Sans Serif"/>
              </a:rPr>
              <a:t>GEO,</a:t>
            </a:r>
            <a:r>
              <a:rPr sz="2200" spc="1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60" dirty="0">
                <a:solidFill>
                  <a:srgbClr val="292929"/>
                </a:solidFill>
                <a:latin typeface="Microsoft Sans Serif"/>
                <a:cs typeface="Microsoft Sans Serif"/>
              </a:rPr>
              <a:t>HEO, </a:t>
            </a:r>
            <a:r>
              <a:rPr sz="2200" spc="-290" dirty="0">
                <a:solidFill>
                  <a:srgbClr val="292929"/>
                </a:solidFill>
                <a:latin typeface="Microsoft Sans Serif"/>
                <a:cs typeface="Microsoft Sans Serif"/>
              </a:rPr>
              <a:t>SSO</a:t>
            </a:r>
            <a:r>
              <a:rPr sz="2200" spc="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are</a:t>
            </a:r>
            <a:r>
              <a:rPr sz="2200" spc="-1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among</a:t>
            </a:r>
            <a:r>
              <a:rPr sz="2200" spc="-1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highest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rate.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20</a:t>
            </a:fld>
            <a:endParaRPr spc="45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582104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Flight</a:t>
            </a:r>
            <a:r>
              <a:rPr spc="-50" dirty="0"/>
              <a:t> </a:t>
            </a:r>
            <a:r>
              <a:rPr spc="-90" dirty="0"/>
              <a:t>Number</a:t>
            </a:r>
            <a:r>
              <a:rPr spc="-55" dirty="0"/>
              <a:t> </a:t>
            </a:r>
            <a:r>
              <a:rPr spc="-100" dirty="0"/>
              <a:t>vs.</a:t>
            </a:r>
            <a:r>
              <a:rPr spc="-65" dirty="0"/>
              <a:t> </a:t>
            </a:r>
            <a:r>
              <a:rPr dirty="0"/>
              <a:t>Orbit</a:t>
            </a:r>
            <a:r>
              <a:rPr spc="-50" dirty="0"/>
              <a:t> </a:t>
            </a:r>
            <a:r>
              <a:rPr spc="-130" dirty="0"/>
              <a:t>Type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8744" y="1741932"/>
            <a:ext cx="4639055" cy="416204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233921" y="2594229"/>
            <a:ext cx="480187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1300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trend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can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be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observed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shifting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to </a:t>
            </a:r>
            <a:r>
              <a:rPr sz="2200" spc="-170" dirty="0">
                <a:solidFill>
                  <a:srgbClr val="292929"/>
                </a:solidFill>
                <a:latin typeface="Microsoft Sans Serif"/>
                <a:cs typeface="Microsoft Sans Serif"/>
              </a:rPr>
              <a:t>VLEO</a:t>
            </a:r>
            <a:r>
              <a:rPr sz="22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</a:t>
            </a:r>
            <a:r>
              <a:rPr sz="22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recent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years.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21</a:t>
            </a:fld>
            <a:endParaRPr spc="45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453199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20" dirty="0"/>
              <a:t>Payload</a:t>
            </a:r>
            <a:r>
              <a:rPr spc="-65" dirty="0"/>
              <a:t> </a:t>
            </a:r>
            <a:r>
              <a:rPr spc="-100" dirty="0"/>
              <a:t>vs.</a:t>
            </a:r>
            <a:r>
              <a:rPr spc="-70" dirty="0"/>
              <a:t> </a:t>
            </a:r>
            <a:r>
              <a:rPr dirty="0"/>
              <a:t>Orbit</a:t>
            </a:r>
            <a:r>
              <a:rPr spc="-45" dirty="0"/>
              <a:t> </a:t>
            </a:r>
            <a:r>
              <a:rPr spc="-135" dirty="0"/>
              <a:t>Type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5255" y="1642872"/>
            <a:ext cx="4828032" cy="4332732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233921" y="2594229"/>
            <a:ext cx="4902835" cy="13665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1300" algn="l"/>
              </a:tabLst>
            </a:pPr>
            <a:r>
              <a:rPr sz="2200" spc="-90" dirty="0">
                <a:solidFill>
                  <a:srgbClr val="292929"/>
                </a:solidFill>
                <a:latin typeface="Microsoft Sans Serif"/>
                <a:cs typeface="Microsoft Sans Serif"/>
              </a:rPr>
              <a:t>There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are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strong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correlation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between </a:t>
            </a:r>
            <a:r>
              <a:rPr sz="2200" spc="-240" dirty="0">
                <a:solidFill>
                  <a:srgbClr val="292929"/>
                </a:solidFill>
                <a:latin typeface="Microsoft Sans Serif"/>
                <a:cs typeface="Microsoft Sans Serif"/>
              </a:rPr>
              <a:t>ISS</a:t>
            </a:r>
            <a:r>
              <a:rPr sz="22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2200" spc="-1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Payload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at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range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around </a:t>
            </a:r>
            <a:r>
              <a:rPr sz="22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2000,</a:t>
            </a:r>
            <a:r>
              <a:rPr sz="2200" spc="-1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90" dirty="0">
                <a:solidFill>
                  <a:srgbClr val="292929"/>
                </a:solidFill>
                <a:latin typeface="Microsoft Sans Serif"/>
                <a:cs typeface="Microsoft Sans Serif"/>
              </a:rPr>
              <a:t>as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well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90" dirty="0">
                <a:solidFill>
                  <a:srgbClr val="292929"/>
                </a:solidFill>
                <a:latin typeface="Microsoft Sans Serif"/>
                <a:cs typeface="Microsoft Sans Serif"/>
              </a:rPr>
              <a:t>as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between </a:t>
            </a:r>
            <a:r>
              <a:rPr sz="2200" spc="-275" dirty="0">
                <a:solidFill>
                  <a:srgbClr val="292929"/>
                </a:solidFill>
                <a:latin typeface="Microsoft Sans Serif"/>
                <a:cs typeface="Microsoft Sans Serif"/>
              </a:rPr>
              <a:t>GTO</a:t>
            </a:r>
            <a:r>
              <a:rPr sz="22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the 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range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4000-</a:t>
            </a:r>
            <a:r>
              <a:rPr sz="22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8000.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22</a:t>
            </a:fld>
            <a:endParaRPr spc="45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30" dirty="0"/>
              <a:t>Launch</a:t>
            </a:r>
            <a:r>
              <a:rPr spc="-40" dirty="0"/>
              <a:t> </a:t>
            </a:r>
            <a:r>
              <a:rPr spc="-270" dirty="0"/>
              <a:t>Success</a:t>
            </a:r>
            <a:r>
              <a:rPr spc="20" dirty="0"/>
              <a:t> </a:t>
            </a:r>
            <a:r>
              <a:rPr spc="-114" dirty="0"/>
              <a:t>Yearly</a:t>
            </a:r>
            <a:r>
              <a:rPr spc="-30" dirty="0"/>
              <a:t> </a:t>
            </a:r>
            <a:r>
              <a:rPr spc="-95" dirty="0"/>
              <a:t>Trend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3023" y="1757172"/>
            <a:ext cx="5522976" cy="379018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233921" y="2594229"/>
            <a:ext cx="5006975" cy="1701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1300" algn="l"/>
              </a:tabLst>
            </a:pPr>
            <a:r>
              <a:rPr sz="22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</a:t>
            </a:r>
            <a:r>
              <a:rPr sz="22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25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rate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has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increased 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significantly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since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2013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has 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stablised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since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2019,</a:t>
            </a:r>
            <a:r>
              <a:rPr sz="2200" spc="-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potentially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due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to </a:t>
            </a:r>
            <a:r>
              <a:rPr sz="2200" spc="-95" dirty="0">
                <a:solidFill>
                  <a:srgbClr val="292929"/>
                </a:solidFill>
                <a:latin typeface="Microsoft Sans Serif"/>
                <a:cs typeface="Microsoft Sans Serif"/>
              </a:rPr>
              <a:t>advance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technology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lessons learned.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23</a:t>
            </a:fld>
            <a:endParaRPr spc="45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42261"/>
            <a:ext cx="648462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0665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%sql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select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distinct(LAUNCH_SITE)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9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SPACEXTBL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448627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All</a:t>
            </a:r>
            <a:r>
              <a:rPr spc="-90" dirty="0"/>
              <a:t> </a:t>
            </a:r>
            <a:r>
              <a:rPr spc="-130" dirty="0"/>
              <a:t>Launch</a:t>
            </a:r>
            <a:r>
              <a:rPr spc="-75" dirty="0"/>
              <a:t> </a:t>
            </a:r>
            <a:r>
              <a:rPr spc="-50" dirty="0"/>
              <a:t>Site</a:t>
            </a:r>
            <a:r>
              <a:rPr spc="-80" dirty="0"/>
              <a:t> </a:t>
            </a:r>
            <a:r>
              <a:rPr spc="-204" dirty="0"/>
              <a:t>Names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61260" y="2645664"/>
            <a:ext cx="2834640" cy="338023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24</a:t>
            </a:fld>
            <a:endParaRPr spc="45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42261"/>
            <a:ext cx="874077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0665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%sql</a:t>
            </a:r>
            <a:r>
              <a:rPr sz="2200" spc="-1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select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 * from </a:t>
            </a:r>
            <a:r>
              <a:rPr sz="2200" spc="-22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SPACEXTBL</a:t>
            </a:r>
            <a:r>
              <a:rPr sz="22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</a:t>
            </a:r>
            <a:r>
              <a:rPr sz="22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04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LAUNCH_SITE</a:t>
            </a:r>
            <a:r>
              <a:rPr sz="2200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like </a:t>
            </a:r>
            <a:r>
              <a:rPr sz="2200" spc="-100" dirty="0">
                <a:solidFill>
                  <a:srgbClr val="292929"/>
                </a:solidFill>
                <a:latin typeface="Microsoft Sans Serif"/>
                <a:cs typeface="Microsoft Sans Serif"/>
              </a:rPr>
              <a:t>'CCA%'</a:t>
            </a:r>
            <a:r>
              <a:rPr sz="22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limit</a:t>
            </a:r>
            <a:r>
              <a:rPr sz="22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5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30" dirty="0"/>
              <a:t>Launch</a:t>
            </a:r>
            <a:r>
              <a:rPr spc="-75" dirty="0"/>
              <a:t> </a:t>
            </a:r>
            <a:r>
              <a:rPr spc="-50" dirty="0"/>
              <a:t>Site</a:t>
            </a:r>
            <a:r>
              <a:rPr spc="-65" dirty="0"/>
              <a:t> </a:t>
            </a:r>
            <a:r>
              <a:rPr spc="-204" dirty="0"/>
              <a:t>Names</a:t>
            </a:r>
            <a:r>
              <a:rPr spc="-45" dirty="0"/>
              <a:t> </a:t>
            </a:r>
            <a:r>
              <a:rPr spc="-55" dirty="0"/>
              <a:t>Begin</a:t>
            </a:r>
            <a:r>
              <a:rPr spc="-65" dirty="0"/>
              <a:t> </a:t>
            </a:r>
            <a:r>
              <a:rPr dirty="0"/>
              <a:t>with</a:t>
            </a:r>
            <a:r>
              <a:rPr spc="-60" dirty="0"/>
              <a:t> </a:t>
            </a:r>
            <a:r>
              <a:rPr spc="-280" dirty="0"/>
              <a:t>'CCA'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3504" y="3378708"/>
            <a:ext cx="10347960" cy="2538983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25</a:t>
            </a:fld>
            <a:endParaRPr spc="45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42261"/>
            <a:ext cx="945705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0665" algn="l"/>
                <a:tab pos="4549775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%sql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select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sum(PAYLOAD_MASS</a:t>
            </a:r>
            <a:r>
              <a:rPr sz="2200" u="sng" dirty="0">
                <a:solidFill>
                  <a:srgbClr val="292929"/>
                </a:solidFill>
                <a:uFill>
                  <a:solidFill>
                    <a:srgbClr val="282828"/>
                  </a:solidFill>
                </a:uFill>
                <a:latin typeface="Microsoft Sans Serif"/>
                <a:cs typeface="Microsoft Sans Serif"/>
              </a:rPr>
              <a:t>	</a:t>
            </a:r>
            <a:r>
              <a:rPr sz="2200" u="none" spc="-195" dirty="0">
                <a:solidFill>
                  <a:srgbClr val="292929"/>
                </a:solidFill>
                <a:latin typeface="Microsoft Sans Serif"/>
                <a:cs typeface="Microsoft Sans Serif"/>
              </a:rPr>
              <a:t>KG_)</a:t>
            </a:r>
            <a:r>
              <a:rPr sz="2200" u="none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u="none" spc="-1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22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SPACEXTBL</a:t>
            </a:r>
            <a:r>
              <a:rPr sz="2200" u="none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</a:t>
            </a:r>
            <a:r>
              <a:rPr sz="2200" u="none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280" dirty="0">
                <a:solidFill>
                  <a:srgbClr val="292929"/>
                </a:solidFill>
                <a:latin typeface="Microsoft Sans Serif"/>
                <a:cs typeface="Microsoft Sans Serif"/>
              </a:rPr>
              <a:t>CUSTOMER</a:t>
            </a:r>
            <a:endParaRPr sz="2200">
              <a:latin typeface="Microsoft Sans Serif"/>
              <a:cs typeface="Microsoft Sans Serif"/>
            </a:endParaRPr>
          </a:p>
          <a:p>
            <a:pPr marL="241300">
              <a:lnSpc>
                <a:spcPct val="100000"/>
              </a:lnSpc>
            </a:pPr>
            <a:r>
              <a:rPr sz="2200" spc="165" dirty="0">
                <a:solidFill>
                  <a:srgbClr val="292929"/>
                </a:solidFill>
                <a:latin typeface="Microsoft Sans Serif"/>
                <a:cs typeface="Microsoft Sans Serif"/>
              </a:rPr>
              <a:t>=</a:t>
            </a:r>
            <a:r>
              <a:rPr sz="22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10" dirty="0">
                <a:solidFill>
                  <a:srgbClr val="292929"/>
                </a:solidFill>
                <a:latin typeface="Microsoft Sans Serif"/>
                <a:cs typeface="Microsoft Sans Serif"/>
              </a:rPr>
              <a:t>'NASA</a:t>
            </a:r>
            <a:r>
              <a:rPr sz="2200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(CRS)'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388239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35" dirty="0"/>
              <a:t>Total</a:t>
            </a:r>
            <a:r>
              <a:rPr spc="-170" dirty="0"/>
              <a:t> </a:t>
            </a:r>
            <a:r>
              <a:rPr spc="-120" dirty="0"/>
              <a:t>Payload</a:t>
            </a:r>
            <a:r>
              <a:rPr spc="-125" dirty="0"/>
              <a:t> </a:t>
            </a:r>
            <a:r>
              <a:rPr spc="-195" dirty="0"/>
              <a:t>Mass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08276" y="3371088"/>
            <a:ext cx="1987296" cy="110642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26</a:t>
            </a:fld>
            <a:endParaRPr spc="45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42261"/>
            <a:ext cx="7973059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1300" algn="l"/>
                <a:tab pos="4488815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%sql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select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avg(PAYLOAD_MASS</a:t>
            </a:r>
            <a:r>
              <a:rPr sz="2200" u="sng" dirty="0">
                <a:solidFill>
                  <a:srgbClr val="292929"/>
                </a:solidFill>
                <a:uFill>
                  <a:solidFill>
                    <a:srgbClr val="282828"/>
                  </a:solidFill>
                </a:uFill>
                <a:latin typeface="Microsoft Sans Serif"/>
                <a:cs typeface="Microsoft Sans Serif"/>
              </a:rPr>
              <a:t>	</a:t>
            </a:r>
            <a:r>
              <a:rPr sz="2200" u="none" spc="-195" dirty="0">
                <a:solidFill>
                  <a:srgbClr val="292929"/>
                </a:solidFill>
                <a:latin typeface="Microsoft Sans Serif"/>
                <a:cs typeface="Microsoft Sans Serif"/>
              </a:rPr>
              <a:t>KG_)</a:t>
            </a:r>
            <a:r>
              <a:rPr sz="2200" u="none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u="none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225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SPACEXTBL</a:t>
            </a:r>
            <a:r>
              <a:rPr sz="2200" u="none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 </a:t>
            </a:r>
            <a:r>
              <a:rPr sz="2200" u="none" spc="-235" dirty="0">
                <a:solidFill>
                  <a:srgbClr val="292929"/>
                </a:solidFill>
                <a:latin typeface="Microsoft Sans Serif"/>
                <a:cs typeface="Microsoft Sans Serif"/>
              </a:rPr>
              <a:t>BOOSTER_VERSION</a:t>
            </a:r>
            <a:r>
              <a:rPr sz="2200" u="none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165" dirty="0">
                <a:solidFill>
                  <a:srgbClr val="292929"/>
                </a:solidFill>
                <a:latin typeface="Microsoft Sans Serif"/>
                <a:cs typeface="Microsoft Sans Serif"/>
              </a:rPr>
              <a:t>=</a:t>
            </a:r>
            <a:r>
              <a:rPr sz="2200" u="none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dirty="0">
                <a:solidFill>
                  <a:srgbClr val="292929"/>
                </a:solidFill>
                <a:latin typeface="Microsoft Sans Serif"/>
                <a:cs typeface="Microsoft Sans Serif"/>
              </a:rPr>
              <a:t>'F9</a:t>
            </a:r>
            <a:r>
              <a:rPr sz="2200" u="none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v1.1'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5" dirty="0"/>
              <a:t>Average</a:t>
            </a:r>
            <a:r>
              <a:rPr spc="-90" dirty="0"/>
              <a:t> </a:t>
            </a:r>
            <a:r>
              <a:rPr spc="-114" dirty="0"/>
              <a:t>Payload</a:t>
            </a:r>
            <a:r>
              <a:rPr spc="-45" dirty="0"/>
              <a:t> </a:t>
            </a:r>
            <a:r>
              <a:rPr spc="-204" dirty="0"/>
              <a:t>Mass</a:t>
            </a:r>
            <a:r>
              <a:rPr spc="-40" dirty="0"/>
              <a:t> </a:t>
            </a:r>
            <a:r>
              <a:rPr dirty="0"/>
              <a:t>by</a:t>
            </a:r>
            <a:r>
              <a:rPr spc="-60" dirty="0"/>
              <a:t> </a:t>
            </a:r>
            <a:r>
              <a:rPr dirty="0"/>
              <a:t>F9</a:t>
            </a:r>
            <a:r>
              <a:rPr spc="-65" dirty="0"/>
              <a:t> </a:t>
            </a:r>
            <a:r>
              <a:rPr spc="-20" dirty="0"/>
              <a:t>v1.1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00172" y="3063239"/>
            <a:ext cx="2048255" cy="818388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27</a:t>
            </a:fld>
            <a:endParaRPr spc="45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42261"/>
            <a:ext cx="957770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1300" algn="l"/>
                <a:tab pos="7166609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%sql</a:t>
            </a:r>
            <a:r>
              <a:rPr sz="2200" spc="-10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select</a:t>
            </a:r>
            <a:r>
              <a:rPr sz="22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30" dirty="0">
                <a:solidFill>
                  <a:srgbClr val="292929"/>
                </a:solidFill>
                <a:latin typeface="Microsoft Sans Serif"/>
                <a:cs typeface="Microsoft Sans Serif"/>
              </a:rPr>
              <a:t>min(DATE)</a:t>
            </a:r>
            <a:r>
              <a:rPr sz="22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2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SPACEXTBL</a:t>
            </a:r>
            <a:r>
              <a:rPr sz="22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</a:t>
            </a:r>
            <a:r>
              <a:rPr sz="22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Landing</a:t>
            </a:r>
            <a:r>
              <a:rPr sz="2200" u="sng" dirty="0">
                <a:solidFill>
                  <a:srgbClr val="292929"/>
                </a:solidFill>
                <a:uFill>
                  <a:solidFill>
                    <a:srgbClr val="282828"/>
                  </a:solidFill>
                </a:uFill>
                <a:latin typeface="Microsoft Sans Serif"/>
                <a:cs typeface="Microsoft Sans Serif"/>
              </a:rPr>
              <a:t>	</a:t>
            </a:r>
            <a:r>
              <a:rPr sz="2200" u="none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Outcome</a:t>
            </a:r>
            <a:r>
              <a:rPr sz="2200" u="none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165" dirty="0">
                <a:solidFill>
                  <a:srgbClr val="292929"/>
                </a:solidFill>
                <a:latin typeface="Microsoft Sans Serif"/>
                <a:cs typeface="Microsoft Sans Serif"/>
              </a:rPr>
              <a:t>=</a:t>
            </a:r>
            <a:r>
              <a:rPr sz="2200" u="none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130" dirty="0">
                <a:solidFill>
                  <a:srgbClr val="292929"/>
                </a:solidFill>
                <a:latin typeface="Microsoft Sans Serif"/>
                <a:cs typeface="Microsoft Sans Serif"/>
              </a:rPr>
              <a:t>'Success </a:t>
            </a:r>
            <a:r>
              <a:rPr sz="2200" u="none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(ground</a:t>
            </a:r>
            <a:r>
              <a:rPr sz="2200" u="none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pad)'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755142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First</a:t>
            </a:r>
            <a:r>
              <a:rPr spc="-170" dirty="0"/>
              <a:t> Successful</a:t>
            </a:r>
            <a:r>
              <a:rPr spc="-80" dirty="0"/>
              <a:t> </a:t>
            </a:r>
            <a:r>
              <a:rPr spc="-75" dirty="0"/>
              <a:t>Ground</a:t>
            </a:r>
            <a:r>
              <a:rPr spc="-125" dirty="0"/>
              <a:t> </a:t>
            </a:r>
            <a:r>
              <a:rPr spc="-50" dirty="0"/>
              <a:t>Landing</a:t>
            </a:r>
            <a:r>
              <a:rPr spc="-120" dirty="0"/>
              <a:t> </a:t>
            </a:r>
            <a:r>
              <a:rPr spc="-50" dirty="0"/>
              <a:t>Date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731007" y="3224783"/>
            <a:ext cx="2769108" cy="1293876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28</a:t>
            </a:fld>
            <a:endParaRPr spc="45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42261"/>
            <a:ext cx="9370695" cy="1031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0665" algn="l"/>
                <a:tab pos="8291195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%sql</a:t>
            </a:r>
            <a:r>
              <a:rPr sz="2200" spc="-1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select</a:t>
            </a:r>
            <a:r>
              <a:rPr sz="22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35" dirty="0">
                <a:solidFill>
                  <a:srgbClr val="292929"/>
                </a:solidFill>
                <a:latin typeface="Microsoft Sans Serif"/>
                <a:cs typeface="Microsoft Sans Serif"/>
              </a:rPr>
              <a:t>BOOSTER_VERSION</a:t>
            </a:r>
            <a:r>
              <a:rPr sz="22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25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SPACEXTBL</a:t>
            </a:r>
            <a:r>
              <a:rPr sz="22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</a:t>
            </a:r>
            <a:r>
              <a:rPr sz="22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Landing</a:t>
            </a:r>
            <a:r>
              <a:rPr sz="2200" u="sng" dirty="0">
                <a:solidFill>
                  <a:srgbClr val="292929"/>
                </a:solidFill>
                <a:uFill>
                  <a:solidFill>
                    <a:srgbClr val="282828"/>
                  </a:solidFill>
                </a:uFill>
                <a:latin typeface="Microsoft Sans Serif"/>
                <a:cs typeface="Microsoft Sans Serif"/>
              </a:rPr>
              <a:t>	</a:t>
            </a:r>
            <a:r>
              <a:rPr sz="2200" u="none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Outcome</a:t>
            </a:r>
            <a:endParaRPr sz="2200">
              <a:latin typeface="Microsoft Sans Serif"/>
              <a:cs typeface="Microsoft Sans Serif"/>
            </a:endParaRPr>
          </a:p>
          <a:p>
            <a:pPr marL="241300">
              <a:lnSpc>
                <a:spcPct val="100000"/>
              </a:lnSpc>
              <a:tabLst>
                <a:tab pos="5958205" algn="l"/>
              </a:tabLst>
            </a:pPr>
            <a:r>
              <a:rPr sz="2200" spc="165" dirty="0">
                <a:solidFill>
                  <a:srgbClr val="292929"/>
                </a:solidFill>
                <a:latin typeface="Microsoft Sans Serif"/>
                <a:cs typeface="Microsoft Sans Serif"/>
              </a:rPr>
              <a:t>=</a:t>
            </a:r>
            <a:r>
              <a:rPr sz="2200" spc="-10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30" dirty="0">
                <a:solidFill>
                  <a:srgbClr val="292929"/>
                </a:solidFill>
                <a:latin typeface="Microsoft Sans Serif"/>
                <a:cs typeface="Microsoft Sans Serif"/>
              </a:rPr>
              <a:t>'Success</a:t>
            </a:r>
            <a:r>
              <a:rPr sz="22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(drone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ship)'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PAYLOAD_MASS</a:t>
            </a:r>
            <a:r>
              <a:rPr sz="2200" u="sng" dirty="0">
                <a:solidFill>
                  <a:srgbClr val="292929"/>
                </a:solidFill>
                <a:uFill>
                  <a:solidFill>
                    <a:srgbClr val="282828"/>
                  </a:solidFill>
                </a:uFill>
                <a:latin typeface="Microsoft Sans Serif"/>
                <a:cs typeface="Microsoft Sans Serif"/>
              </a:rPr>
              <a:t>	</a:t>
            </a:r>
            <a:r>
              <a:rPr sz="2200" u="none" spc="-220" dirty="0">
                <a:solidFill>
                  <a:srgbClr val="292929"/>
                </a:solidFill>
                <a:latin typeface="Microsoft Sans Serif"/>
                <a:cs typeface="Microsoft Sans Serif"/>
              </a:rPr>
              <a:t>KG_</a:t>
            </a:r>
            <a:r>
              <a:rPr sz="2200" u="none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165" dirty="0">
                <a:solidFill>
                  <a:srgbClr val="292929"/>
                </a:solidFill>
                <a:latin typeface="Microsoft Sans Serif"/>
                <a:cs typeface="Microsoft Sans Serif"/>
              </a:rPr>
              <a:t>&gt;</a:t>
            </a:r>
            <a:r>
              <a:rPr sz="2200" u="none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95" dirty="0">
                <a:solidFill>
                  <a:srgbClr val="292929"/>
                </a:solidFill>
                <a:latin typeface="Microsoft Sans Serif"/>
                <a:cs typeface="Microsoft Sans Serif"/>
              </a:rPr>
              <a:t>4000</a:t>
            </a:r>
            <a:r>
              <a:rPr sz="2200" u="none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endParaRPr sz="2200">
              <a:latin typeface="Microsoft Sans Serif"/>
              <a:cs typeface="Microsoft Sans Serif"/>
            </a:endParaRPr>
          </a:p>
          <a:p>
            <a:pPr marL="241300">
              <a:lnSpc>
                <a:spcPct val="100000"/>
              </a:lnSpc>
              <a:tabLst>
                <a:tab pos="2538730" algn="l"/>
              </a:tabLst>
            </a:pP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PAYLOAD_MASS</a:t>
            </a:r>
            <a:r>
              <a:rPr sz="2200" u="sng" dirty="0">
                <a:solidFill>
                  <a:srgbClr val="292929"/>
                </a:solidFill>
                <a:uFill>
                  <a:solidFill>
                    <a:srgbClr val="282828"/>
                  </a:solidFill>
                </a:uFill>
                <a:latin typeface="Microsoft Sans Serif"/>
                <a:cs typeface="Microsoft Sans Serif"/>
              </a:rPr>
              <a:t>	</a:t>
            </a:r>
            <a:r>
              <a:rPr sz="2200" u="none" spc="-220" dirty="0">
                <a:solidFill>
                  <a:srgbClr val="292929"/>
                </a:solidFill>
                <a:latin typeface="Microsoft Sans Serif"/>
                <a:cs typeface="Microsoft Sans Serif"/>
              </a:rPr>
              <a:t>KG_</a:t>
            </a:r>
            <a:r>
              <a:rPr sz="2200" u="none" spc="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165" dirty="0">
                <a:solidFill>
                  <a:srgbClr val="292929"/>
                </a:solidFill>
                <a:latin typeface="Microsoft Sans Serif"/>
                <a:cs typeface="Microsoft Sans Serif"/>
              </a:rPr>
              <a:t>&lt;</a:t>
            </a:r>
            <a:r>
              <a:rPr sz="2200" u="none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6000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644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500" spc="-114" dirty="0"/>
              <a:t>Successful</a:t>
            </a:r>
            <a:r>
              <a:rPr sz="2500" spc="-30" dirty="0"/>
              <a:t> </a:t>
            </a:r>
            <a:r>
              <a:rPr sz="2500" spc="-25" dirty="0"/>
              <a:t>Drone</a:t>
            </a:r>
            <a:r>
              <a:rPr sz="2500" spc="-60" dirty="0"/>
              <a:t> </a:t>
            </a:r>
            <a:r>
              <a:rPr sz="2500" spc="-50" dirty="0"/>
              <a:t>Ship</a:t>
            </a:r>
            <a:r>
              <a:rPr sz="2500" spc="-55" dirty="0"/>
              <a:t> </a:t>
            </a:r>
            <a:r>
              <a:rPr sz="2500" spc="-20" dirty="0"/>
              <a:t>Landing</a:t>
            </a:r>
            <a:r>
              <a:rPr sz="2500" spc="-40" dirty="0"/>
              <a:t> </a:t>
            </a:r>
            <a:r>
              <a:rPr sz="2500" dirty="0"/>
              <a:t>with</a:t>
            </a:r>
            <a:r>
              <a:rPr sz="2500" spc="-45" dirty="0"/>
              <a:t> </a:t>
            </a:r>
            <a:r>
              <a:rPr sz="2500" spc="-85" dirty="0"/>
              <a:t>Payload</a:t>
            </a:r>
            <a:r>
              <a:rPr sz="2500" spc="-55" dirty="0"/>
              <a:t> </a:t>
            </a:r>
            <a:r>
              <a:rPr sz="2500" spc="-35" dirty="0"/>
              <a:t>between</a:t>
            </a:r>
            <a:r>
              <a:rPr sz="2500" spc="-40" dirty="0"/>
              <a:t> </a:t>
            </a:r>
            <a:r>
              <a:rPr sz="2500" spc="110" dirty="0"/>
              <a:t>4000</a:t>
            </a:r>
            <a:r>
              <a:rPr sz="2500" spc="-55" dirty="0"/>
              <a:t> </a:t>
            </a:r>
            <a:r>
              <a:rPr sz="2500" dirty="0"/>
              <a:t>and</a:t>
            </a:r>
            <a:r>
              <a:rPr sz="2500" spc="-65" dirty="0"/>
              <a:t> </a:t>
            </a:r>
            <a:r>
              <a:rPr sz="2500" spc="90" dirty="0"/>
              <a:t>6000</a:t>
            </a:r>
            <a:endParaRPr sz="25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82923" y="3429000"/>
            <a:ext cx="1947672" cy="229057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29</a:t>
            </a:fld>
            <a:endParaRPr spc="4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232006" y="6080861"/>
            <a:ext cx="14795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20" dirty="0">
                <a:solidFill>
                  <a:srgbClr val="1C7CDB"/>
                </a:solidFill>
                <a:latin typeface="Microsoft Sans Serif"/>
                <a:cs typeface="Microsoft Sans Serif"/>
              </a:rPr>
              <a:t>3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33094" y="1506811"/>
            <a:ext cx="4375785" cy="3597910"/>
          </a:xfrm>
          <a:prstGeom prst="rect">
            <a:avLst/>
          </a:prstGeom>
        </p:spPr>
        <p:txBody>
          <a:bodyPr vert="horz" wrap="square" lIns="0" tIns="16256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280"/>
              </a:spcBef>
              <a:buFont typeface="Arial"/>
              <a:buChar char="•"/>
              <a:tabLst>
                <a:tab pos="240665" algn="l"/>
              </a:tabLst>
            </a:pPr>
            <a:r>
              <a:rPr sz="2000" spc="-100" dirty="0">
                <a:solidFill>
                  <a:srgbClr val="292929"/>
                </a:solidFill>
                <a:latin typeface="Microsoft Sans Serif"/>
                <a:cs typeface="Microsoft Sans Serif"/>
              </a:rPr>
              <a:t>Summary</a:t>
            </a:r>
            <a:r>
              <a:rPr sz="20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20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methodologies</a:t>
            </a:r>
            <a:endParaRPr sz="2000">
              <a:latin typeface="Microsoft Sans Serif"/>
              <a:cs typeface="Microsoft Sans Serif"/>
            </a:endParaRPr>
          </a:p>
          <a:p>
            <a:pPr marL="697865" lvl="1" indent="-228600">
              <a:lnSpc>
                <a:spcPct val="100000"/>
              </a:lnSpc>
              <a:spcBef>
                <a:spcPts val="1005"/>
              </a:spcBef>
              <a:buFont typeface="Arial"/>
              <a:buChar char="•"/>
              <a:tabLst>
                <a:tab pos="697865" algn="l"/>
              </a:tabLst>
            </a:pPr>
            <a:r>
              <a:rPr sz="17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700" spc="-9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collection</a:t>
            </a:r>
            <a:endParaRPr sz="1700">
              <a:latin typeface="Microsoft Sans Serif"/>
              <a:cs typeface="Microsoft Sans Serif"/>
            </a:endParaRPr>
          </a:p>
          <a:p>
            <a:pPr marL="697865" lvl="1" indent="-228600">
              <a:lnSpc>
                <a:spcPct val="100000"/>
              </a:lnSpc>
              <a:spcBef>
                <a:spcPts val="985"/>
              </a:spcBef>
              <a:buFont typeface="Arial"/>
              <a:buChar char="•"/>
              <a:tabLst>
                <a:tab pos="697865" algn="l"/>
              </a:tabLst>
            </a:pPr>
            <a:r>
              <a:rPr sz="17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700" spc="-9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wrangling</a:t>
            </a:r>
            <a:endParaRPr sz="1700">
              <a:latin typeface="Microsoft Sans Serif"/>
              <a:cs typeface="Microsoft Sans Serif"/>
            </a:endParaRPr>
          </a:p>
          <a:p>
            <a:pPr marL="697865" lvl="1" indent="-228600">
              <a:lnSpc>
                <a:spcPct val="100000"/>
              </a:lnSpc>
              <a:spcBef>
                <a:spcPts val="1000"/>
              </a:spcBef>
              <a:buFont typeface="Arial"/>
              <a:buChar char="•"/>
              <a:tabLst>
                <a:tab pos="697865" algn="l"/>
              </a:tabLst>
            </a:pPr>
            <a:r>
              <a:rPr sz="1700" spc="-114" dirty="0">
                <a:solidFill>
                  <a:srgbClr val="292929"/>
                </a:solidFill>
                <a:latin typeface="Microsoft Sans Serif"/>
                <a:cs typeface="Microsoft Sans Serif"/>
              </a:rPr>
              <a:t>EDA</a:t>
            </a:r>
            <a:r>
              <a:rPr sz="1700" dirty="0">
                <a:solidFill>
                  <a:srgbClr val="292929"/>
                </a:solidFill>
                <a:latin typeface="Microsoft Sans Serif"/>
                <a:cs typeface="Microsoft Sans Serif"/>
              </a:rPr>
              <a:t> with</a:t>
            </a:r>
            <a:r>
              <a:rPr sz="17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17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visualization</a:t>
            </a:r>
            <a:endParaRPr sz="1700">
              <a:latin typeface="Microsoft Sans Serif"/>
              <a:cs typeface="Microsoft Sans Serif"/>
            </a:endParaRPr>
          </a:p>
          <a:p>
            <a:pPr marL="697865" lvl="1" indent="-228600">
              <a:lnSpc>
                <a:spcPct val="100000"/>
              </a:lnSpc>
              <a:spcBef>
                <a:spcPts val="994"/>
              </a:spcBef>
              <a:buFont typeface="Arial"/>
              <a:buChar char="•"/>
              <a:tabLst>
                <a:tab pos="697865" algn="l"/>
              </a:tabLst>
            </a:pPr>
            <a:r>
              <a:rPr sz="1700" spc="-114" dirty="0">
                <a:solidFill>
                  <a:srgbClr val="292929"/>
                </a:solidFill>
                <a:latin typeface="Microsoft Sans Serif"/>
                <a:cs typeface="Microsoft Sans Serif"/>
              </a:rPr>
              <a:t>EDA</a:t>
            </a:r>
            <a:r>
              <a:rPr sz="17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1700" spc="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SQL</a:t>
            </a:r>
            <a:endParaRPr sz="1700">
              <a:latin typeface="Microsoft Sans Serif"/>
              <a:cs typeface="Microsoft Sans Serif"/>
            </a:endParaRPr>
          </a:p>
          <a:p>
            <a:pPr marL="697865" lvl="1" indent="-228600">
              <a:lnSpc>
                <a:spcPct val="100000"/>
              </a:lnSpc>
              <a:spcBef>
                <a:spcPts val="985"/>
              </a:spcBef>
              <a:buFont typeface="Arial"/>
              <a:buChar char="•"/>
              <a:tabLst>
                <a:tab pos="697865" algn="l"/>
              </a:tabLst>
            </a:pPr>
            <a:r>
              <a:rPr sz="1700" dirty="0">
                <a:solidFill>
                  <a:srgbClr val="292929"/>
                </a:solidFill>
                <a:latin typeface="Microsoft Sans Serif"/>
                <a:cs typeface="Microsoft Sans Serif"/>
              </a:rPr>
              <a:t>Building</a:t>
            </a:r>
            <a:r>
              <a:rPr sz="17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an</a:t>
            </a:r>
            <a:r>
              <a:rPr sz="17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interactive</a:t>
            </a:r>
            <a:r>
              <a:rPr sz="17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map</a:t>
            </a:r>
            <a:r>
              <a:rPr sz="17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17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Folium</a:t>
            </a:r>
            <a:endParaRPr sz="1700">
              <a:latin typeface="Microsoft Sans Serif"/>
              <a:cs typeface="Microsoft Sans Serif"/>
            </a:endParaRPr>
          </a:p>
          <a:p>
            <a:pPr marL="697865" lvl="1" indent="-228600">
              <a:lnSpc>
                <a:spcPct val="100000"/>
              </a:lnSpc>
              <a:spcBef>
                <a:spcPts val="994"/>
              </a:spcBef>
              <a:buFont typeface="Arial"/>
              <a:buChar char="•"/>
              <a:tabLst>
                <a:tab pos="697865" algn="l"/>
              </a:tabLst>
            </a:pPr>
            <a:r>
              <a:rPr sz="1700" dirty="0">
                <a:solidFill>
                  <a:srgbClr val="292929"/>
                </a:solidFill>
                <a:latin typeface="Microsoft Sans Serif"/>
                <a:cs typeface="Microsoft Sans Serif"/>
              </a:rPr>
              <a:t>Building</a:t>
            </a:r>
            <a:r>
              <a:rPr sz="17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7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Dashboard</a:t>
            </a:r>
            <a:r>
              <a:rPr sz="17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17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dirty="0">
                <a:solidFill>
                  <a:srgbClr val="292929"/>
                </a:solidFill>
                <a:latin typeface="Microsoft Sans Serif"/>
                <a:cs typeface="Microsoft Sans Serif"/>
              </a:rPr>
              <a:t>Plotly</a:t>
            </a:r>
            <a:r>
              <a:rPr sz="17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Dash</a:t>
            </a:r>
            <a:endParaRPr sz="1700">
              <a:latin typeface="Microsoft Sans Serif"/>
              <a:cs typeface="Microsoft Sans Serif"/>
            </a:endParaRPr>
          </a:p>
          <a:p>
            <a:pPr marL="697865" lvl="1" indent="-228600">
              <a:lnSpc>
                <a:spcPct val="100000"/>
              </a:lnSpc>
              <a:spcBef>
                <a:spcPts val="1000"/>
              </a:spcBef>
              <a:buFont typeface="Arial"/>
              <a:buChar char="•"/>
              <a:tabLst>
                <a:tab pos="697865" algn="l"/>
              </a:tabLst>
            </a:pPr>
            <a:r>
              <a:rPr sz="17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Predictive</a:t>
            </a:r>
            <a:r>
              <a:rPr sz="17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analysis</a:t>
            </a:r>
            <a:r>
              <a:rPr sz="17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(Classification)</a:t>
            </a:r>
            <a:endParaRPr sz="17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900"/>
              </a:spcBef>
              <a:buFont typeface="Arial"/>
              <a:buChar char="•"/>
              <a:tabLst>
                <a:tab pos="240665" algn="l"/>
              </a:tabLst>
            </a:pPr>
            <a:r>
              <a:rPr sz="2000" spc="-100" dirty="0">
                <a:solidFill>
                  <a:srgbClr val="292929"/>
                </a:solidFill>
                <a:latin typeface="Microsoft Sans Serif"/>
                <a:cs typeface="Microsoft Sans Serif"/>
              </a:rPr>
              <a:t>Summary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 of</a:t>
            </a:r>
            <a:r>
              <a:rPr sz="20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000" dirty="0">
                <a:solidFill>
                  <a:srgbClr val="292929"/>
                </a:solidFill>
                <a:latin typeface="Microsoft Sans Serif"/>
                <a:cs typeface="Microsoft Sans Serif"/>
              </a:rPr>
              <a:t>all </a:t>
            </a:r>
            <a:r>
              <a:rPr sz="20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results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90269" y="5079527"/>
            <a:ext cx="2058670" cy="1181735"/>
          </a:xfrm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100"/>
              </a:spcBef>
              <a:buFont typeface="Arial"/>
              <a:buChar char="•"/>
              <a:tabLst>
                <a:tab pos="240665" algn="l"/>
              </a:tabLst>
            </a:pPr>
            <a:r>
              <a:rPr sz="1700" spc="-114" dirty="0">
                <a:solidFill>
                  <a:srgbClr val="292929"/>
                </a:solidFill>
                <a:latin typeface="Microsoft Sans Serif"/>
                <a:cs typeface="Microsoft Sans Serif"/>
              </a:rPr>
              <a:t>EDA</a:t>
            </a:r>
            <a:r>
              <a:rPr sz="17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results</a:t>
            </a:r>
            <a:endParaRPr sz="17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994"/>
              </a:spcBef>
              <a:buFont typeface="Arial"/>
              <a:buChar char="•"/>
              <a:tabLst>
                <a:tab pos="240665" algn="l"/>
              </a:tabLst>
            </a:pPr>
            <a:r>
              <a:rPr sz="17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Interactive</a:t>
            </a:r>
            <a:r>
              <a:rPr sz="17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analytics</a:t>
            </a:r>
            <a:endParaRPr sz="17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985"/>
              </a:spcBef>
              <a:buFont typeface="Arial"/>
              <a:buChar char="•"/>
              <a:tabLst>
                <a:tab pos="240665" algn="l"/>
              </a:tabLst>
            </a:pPr>
            <a:r>
              <a:rPr sz="17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Predictive</a:t>
            </a:r>
            <a:r>
              <a:rPr sz="17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7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analysis</a:t>
            </a:r>
            <a:endParaRPr sz="17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387350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45" dirty="0"/>
              <a:t>Executive</a:t>
            </a:r>
            <a:r>
              <a:rPr spc="-60" dirty="0"/>
              <a:t> </a:t>
            </a:r>
            <a:r>
              <a:rPr spc="-175" dirty="0"/>
              <a:t>Summary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42261"/>
            <a:ext cx="922909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1300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%sql</a:t>
            </a:r>
            <a:r>
              <a:rPr sz="22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select</a:t>
            </a:r>
            <a:r>
              <a:rPr sz="22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65" dirty="0">
                <a:solidFill>
                  <a:srgbClr val="292929"/>
                </a:solidFill>
                <a:latin typeface="Microsoft Sans Serif"/>
                <a:cs typeface="Microsoft Sans Serif"/>
              </a:rPr>
              <a:t>count(MISSION_OUTCOME)</a:t>
            </a:r>
            <a:r>
              <a:rPr sz="22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25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SPACEXTBL</a:t>
            </a:r>
            <a:r>
              <a:rPr sz="22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 </a:t>
            </a:r>
            <a:r>
              <a:rPr sz="2200" spc="-215" dirty="0">
                <a:solidFill>
                  <a:srgbClr val="292929"/>
                </a:solidFill>
                <a:latin typeface="Microsoft Sans Serif"/>
                <a:cs typeface="Microsoft Sans Serif"/>
              </a:rPr>
              <a:t>MISSION_OUTCOME</a:t>
            </a:r>
            <a:r>
              <a:rPr sz="22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165" dirty="0">
                <a:solidFill>
                  <a:srgbClr val="292929"/>
                </a:solidFill>
                <a:latin typeface="Microsoft Sans Serif"/>
                <a:cs typeface="Microsoft Sans Serif"/>
              </a:rPr>
              <a:t>=</a:t>
            </a:r>
            <a:r>
              <a:rPr sz="22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14" dirty="0">
                <a:solidFill>
                  <a:srgbClr val="292929"/>
                </a:solidFill>
                <a:latin typeface="Microsoft Sans Serif"/>
                <a:cs typeface="Microsoft Sans Serif"/>
              </a:rPr>
              <a:t>'Success'</a:t>
            </a:r>
            <a:r>
              <a:rPr sz="2200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or</a:t>
            </a:r>
            <a:r>
              <a:rPr sz="2200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15" dirty="0">
                <a:solidFill>
                  <a:srgbClr val="292929"/>
                </a:solidFill>
                <a:latin typeface="Microsoft Sans Serif"/>
                <a:cs typeface="Microsoft Sans Serif"/>
              </a:rPr>
              <a:t>MISSION_OUTCOME</a:t>
            </a:r>
            <a:r>
              <a:rPr sz="22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165" dirty="0">
                <a:solidFill>
                  <a:srgbClr val="292929"/>
                </a:solidFill>
                <a:latin typeface="Microsoft Sans Serif"/>
                <a:cs typeface="Microsoft Sans Serif"/>
              </a:rPr>
              <a:t>=</a:t>
            </a:r>
            <a:r>
              <a:rPr sz="22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'Failure</a:t>
            </a:r>
            <a:r>
              <a:rPr sz="22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(in</a:t>
            </a:r>
            <a:r>
              <a:rPr sz="2200" spc="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flight)'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80136"/>
            <a:ext cx="9783445" cy="4978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100" spc="-30" dirty="0"/>
              <a:t>Total</a:t>
            </a:r>
            <a:r>
              <a:rPr sz="3100" spc="-114" dirty="0"/>
              <a:t> </a:t>
            </a:r>
            <a:r>
              <a:rPr sz="3100" spc="-55" dirty="0"/>
              <a:t>Number</a:t>
            </a:r>
            <a:r>
              <a:rPr sz="3100" spc="-100" dirty="0"/>
              <a:t> </a:t>
            </a:r>
            <a:r>
              <a:rPr sz="3100" dirty="0"/>
              <a:t>of</a:t>
            </a:r>
            <a:r>
              <a:rPr sz="3100" spc="-110" dirty="0"/>
              <a:t> </a:t>
            </a:r>
            <a:r>
              <a:rPr sz="3100" spc="-140" dirty="0"/>
              <a:t>Successful</a:t>
            </a:r>
            <a:r>
              <a:rPr sz="3100" spc="-65" dirty="0"/>
              <a:t> </a:t>
            </a:r>
            <a:r>
              <a:rPr sz="3100" dirty="0"/>
              <a:t>and</a:t>
            </a:r>
            <a:r>
              <a:rPr sz="3100" spc="-105" dirty="0"/>
              <a:t> </a:t>
            </a:r>
            <a:r>
              <a:rPr sz="3100" spc="-55" dirty="0"/>
              <a:t>Failure</a:t>
            </a:r>
            <a:r>
              <a:rPr sz="3100" spc="-90" dirty="0"/>
              <a:t> </a:t>
            </a:r>
            <a:r>
              <a:rPr sz="3100" spc="-50" dirty="0"/>
              <a:t>Mission</a:t>
            </a:r>
            <a:r>
              <a:rPr sz="3100" spc="-85" dirty="0"/>
              <a:t> </a:t>
            </a:r>
            <a:r>
              <a:rPr sz="3100" spc="-75" dirty="0"/>
              <a:t>Outcomes</a:t>
            </a:r>
            <a:endParaRPr sz="31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18332" y="3429000"/>
            <a:ext cx="1463039" cy="100279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30</a:t>
            </a:fld>
            <a:endParaRPr spc="45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42261"/>
            <a:ext cx="8260080" cy="1031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1300" algn="l"/>
                <a:tab pos="2538730" algn="l"/>
                <a:tab pos="7063740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%sql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select</a:t>
            </a:r>
            <a:r>
              <a:rPr sz="22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29" dirty="0">
                <a:solidFill>
                  <a:srgbClr val="292929"/>
                </a:solidFill>
                <a:latin typeface="Microsoft Sans Serif"/>
                <a:cs typeface="Microsoft Sans Serif"/>
              </a:rPr>
              <a:t>BOOSTER_VERSION</a:t>
            </a:r>
            <a:r>
              <a:rPr sz="2200" spc="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25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SPACEXTBL</a:t>
            </a:r>
            <a:r>
              <a:rPr sz="2200" spc="7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 PAYLOAD_MASS</a:t>
            </a:r>
            <a:r>
              <a:rPr sz="2200" u="sng" dirty="0">
                <a:solidFill>
                  <a:srgbClr val="292929"/>
                </a:solidFill>
                <a:uFill>
                  <a:solidFill>
                    <a:srgbClr val="282828"/>
                  </a:solidFill>
                </a:uFill>
                <a:latin typeface="Microsoft Sans Serif"/>
                <a:cs typeface="Microsoft Sans Serif"/>
              </a:rPr>
              <a:t>	</a:t>
            </a:r>
            <a:r>
              <a:rPr sz="2200" u="none" spc="-220" dirty="0">
                <a:solidFill>
                  <a:srgbClr val="292929"/>
                </a:solidFill>
                <a:latin typeface="Microsoft Sans Serif"/>
                <a:cs typeface="Microsoft Sans Serif"/>
              </a:rPr>
              <a:t>KG_</a:t>
            </a:r>
            <a:r>
              <a:rPr sz="2200" u="none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165" dirty="0">
                <a:solidFill>
                  <a:srgbClr val="292929"/>
                </a:solidFill>
                <a:latin typeface="Microsoft Sans Serif"/>
                <a:cs typeface="Microsoft Sans Serif"/>
              </a:rPr>
              <a:t>=</a:t>
            </a:r>
            <a:r>
              <a:rPr sz="2200" u="none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(select</a:t>
            </a:r>
            <a:r>
              <a:rPr sz="2200" u="none" spc="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max(PAYLOAD_MASS</a:t>
            </a:r>
            <a:r>
              <a:rPr sz="2200" u="sng" dirty="0">
                <a:solidFill>
                  <a:srgbClr val="292929"/>
                </a:solidFill>
                <a:uFill>
                  <a:solidFill>
                    <a:srgbClr val="282828"/>
                  </a:solidFill>
                </a:uFill>
                <a:latin typeface="Microsoft Sans Serif"/>
                <a:cs typeface="Microsoft Sans Serif"/>
              </a:rPr>
              <a:t>	</a:t>
            </a:r>
            <a:r>
              <a:rPr sz="2200" u="none" spc="-195" dirty="0">
                <a:solidFill>
                  <a:srgbClr val="292929"/>
                </a:solidFill>
                <a:latin typeface="Microsoft Sans Serif"/>
                <a:cs typeface="Microsoft Sans Serif"/>
              </a:rPr>
              <a:t>KG_)</a:t>
            </a:r>
            <a:r>
              <a:rPr sz="2200" u="none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 </a:t>
            </a:r>
            <a:r>
              <a:rPr sz="2200" u="none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SPACEXTBL)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70" dirty="0"/>
              <a:t>Boosters</a:t>
            </a:r>
            <a:r>
              <a:rPr spc="-150" dirty="0"/>
              <a:t> </a:t>
            </a:r>
            <a:r>
              <a:rPr spc="-80" dirty="0"/>
              <a:t>Carried</a:t>
            </a:r>
            <a:r>
              <a:rPr spc="-125" dirty="0"/>
              <a:t> </a:t>
            </a:r>
            <a:r>
              <a:rPr spc="-130" dirty="0"/>
              <a:t>Maximum</a:t>
            </a:r>
            <a:r>
              <a:rPr spc="-114" dirty="0"/>
              <a:t> </a:t>
            </a:r>
            <a:r>
              <a:rPr spc="-120" dirty="0"/>
              <a:t>Payload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72511" y="3020567"/>
            <a:ext cx="1264919" cy="340614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31</a:t>
            </a:fld>
            <a:endParaRPr spc="45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42261"/>
            <a:ext cx="949769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0665" algn="l"/>
                <a:tab pos="6031230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%sql</a:t>
            </a:r>
            <a:r>
              <a:rPr sz="2200" spc="-114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select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*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2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SPACEXTBL</a:t>
            </a:r>
            <a:r>
              <a:rPr sz="22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</a:t>
            </a:r>
            <a:r>
              <a:rPr sz="22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Landing</a:t>
            </a:r>
            <a:r>
              <a:rPr sz="2200" u="sng" dirty="0">
                <a:solidFill>
                  <a:srgbClr val="292929"/>
                </a:solidFill>
                <a:uFill>
                  <a:solidFill>
                    <a:srgbClr val="282828"/>
                  </a:solidFill>
                </a:uFill>
                <a:latin typeface="Microsoft Sans Serif"/>
                <a:cs typeface="Microsoft Sans Serif"/>
              </a:rPr>
              <a:t>	</a:t>
            </a:r>
            <a:r>
              <a:rPr sz="2200" u="none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Outcome</a:t>
            </a:r>
            <a:r>
              <a:rPr sz="2200" u="none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dirty="0">
                <a:solidFill>
                  <a:srgbClr val="292929"/>
                </a:solidFill>
                <a:latin typeface="Microsoft Sans Serif"/>
                <a:cs typeface="Microsoft Sans Serif"/>
              </a:rPr>
              <a:t>like</a:t>
            </a:r>
            <a:r>
              <a:rPr sz="2200" u="none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105" dirty="0">
                <a:solidFill>
                  <a:srgbClr val="292929"/>
                </a:solidFill>
                <a:latin typeface="Microsoft Sans Serif"/>
                <a:cs typeface="Microsoft Sans Serif"/>
              </a:rPr>
              <a:t>'Success%'</a:t>
            </a:r>
            <a:r>
              <a:rPr sz="2200" u="none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endParaRPr sz="2200">
              <a:latin typeface="Microsoft Sans Serif"/>
              <a:cs typeface="Microsoft Sans Serif"/>
            </a:endParaRPr>
          </a:p>
          <a:p>
            <a:pPr marL="241300">
              <a:lnSpc>
                <a:spcPct val="100000"/>
              </a:lnSpc>
            </a:pPr>
            <a:r>
              <a:rPr sz="2200" spc="-165" dirty="0">
                <a:solidFill>
                  <a:srgbClr val="292929"/>
                </a:solidFill>
                <a:latin typeface="Microsoft Sans Serif"/>
                <a:cs typeface="Microsoft Sans Serif"/>
              </a:rPr>
              <a:t>(DATE</a:t>
            </a:r>
            <a:r>
              <a:rPr sz="22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between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‘2015-01-</a:t>
            </a:r>
            <a:r>
              <a:rPr sz="22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01'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‘2015-12-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31')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order</a:t>
            </a:r>
            <a:r>
              <a:rPr sz="22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22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date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desc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446849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165" dirty="0"/>
              <a:t>2015</a:t>
            </a:r>
            <a:r>
              <a:rPr spc="25" dirty="0"/>
              <a:t> </a:t>
            </a:r>
            <a:r>
              <a:rPr spc="-130" dirty="0"/>
              <a:t>Launch</a:t>
            </a:r>
            <a:r>
              <a:rPr spc="20" dirty="0"/>
              <a:t> </a:t>
            </a:r>
            <a:r>
              <a:rPr spc="-160" dirty="0"/>
              <a:t>Records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9867" y="2915411"/>
            <a:ext cx="9732264" cy="251460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32</a:t>
            </a:fld>
            <a:endParaRPr spc="45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42261"/>
            <a:ext cx="9497695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1300" algn="l"/>
                <a:tab pos="6031230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%sql</a:t>
            </a:r>
            <a:r>
              <a:rPr sz="2200" spc="-114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select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*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2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SPACEXTBL</a:t>
            </a:r>
            <a:r>
              <a:rPr sz="2200" spc="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where</a:t>
            </a:r>
            <a:r>
              <a:rPr sz="22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Landing</a:t>
            </a:r>
            <a:r>
              <a:rPr sz="2200" u="sng" dirty="0">
                <a:solidFill>
                  <a:srgbClr val="292929"/>
                </a:solidFill>
                <a:uFill>
                  <a:solidFill>
                    <a:srgbClr val="282828"/>
                  </a:solidFill>
                </a:uFill>
                <a:latin typeface="Microsoft Sans Serif"/>
                <a:cs typeface="Microsoft Sans Serif"/>
              </a:rPr>
              <a:t>	</a:t>
            </a:r>
            <a:r>
              <a:rPr sz="2200" u="none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Outcome</a:t>
            </a:r>
            <a:r>
              <a:rPr sz="2200" u="none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dirty="0">
                <a:solidFill>
                  <a:srgbClr val="292929"/>
                </a:solidFill>
                <a:latin typeface="Microsoft Sans Serif"/>
                <a:cs typeface="Microsoft Sans Serif"/>
              </a:rPr>
              <a:t>like</a:t>
            </a:r>
            <a:r>
              <a:rPr sz="2200" u="none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105" dirty="0">
                <a:solidFill>
                  <a:srgbClr val="292929"/>
                </a:solidFill>
                <a:latin typeface="Microsoft Sans Serif"/>
                <a:cs typeface="Microsoft Sans Serif"/>
              </a:rPr>
              <a:t>'Success%'</a:t>
            </a:r>
            <a:r>
              <a:rPr sz="2200" u="none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and </a:t>
            </a:r>
            <a:r>
              <a:rPr sz="2200" u="none" spc="-165" dirty="0">
                <a:solidFill>
                  <a:srgbClr val="292929"/>
                </a:solidFill>
                <a:latin typeface="Microsoft Sans Serif"/>
                <a:cs typeface="Microsoft Sans Serif"/>
              </a:rPr>
              <a:t>(DATE</a:t>
            </a:r>
            <a:r>
              <a:rPr sz="2200" u="none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between</a:t>
            </a:r>
            <a:r>
              <a:rPr sz="2200" u="none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'2010-</a:t>
            </a:r>
            <a:r>
              <a:rPr sz="2200" u="none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06-</a:t>
            </a:r>
            <a:r>
              <a:rPr sz="2200" u="none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04'</a:t>
            </a:r>
            <a:r>
              <a:rPr sz="2200" u="none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2200" u="none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60" dirty="0">
                <a:solidFill>
                  <a:srgbClr val="292929"/>
                </a:solidFill>
                <a:latin typeface="Microsoft Sans Serif"/>
                <a:cs typeface="Microsoft Sans Serif"/>
              </a:rPr>
              <a:t>'2017-</a:t>
            </a:r>
            <a:r>
              <a:rPr sz="2200" u="none" spc="65" dirty="0">
                <a:solidFill>
                  <a:srgbClr val="292929"/>
                </a:solidFill>
                <a:latin typeface="Microsoft Sans Serif"/>
                <a:cs typeface="Microsoft Sans Serif"/>
              </a:rPr>
              <a:t>03-</a:t>
            </a:r>
            <a:r>
              <a:rPr sz="2200" u="none" dirty="0">
                <a:solidFill>
                  <a:srgbClr val="292929"/>
                </a:solidFill>
                <a:latin typeface="Microsoft Sans Serif"/>
                <a:cs typeface="Microsoft Sans Serif"/>
              </a:rPr>
              <a:t>20')</a:t>
            </a:r>
            <a:r>
              <a:rPr sz="2200" u="none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dirty="0">
                <a:solidFill>
                  <a:srgbClr val="292929"/>
                </a:solidFill>
                <a:latin typeface="Microsoft Sans Serif"/>
                <a:cs typeface="Microsoft Sans Serif"/>
              </a:rPr>
              <a:t>order</a:t>
            </a:r>
            <a:r>
              <a:rPr sz="2200" u="none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dirty="0">
                <a:solidFill>
                  <a:srgbClr val="292929"/>
                </a:solidFill>
                <a:latin typeface="Microsoft Sans Serif"/>
                <a:cs typeface="Microsoft Sans Serif"/>
              </a:rPr>
              <a:t>by</a:t>
            </a:r>
            <a:r>
              <a:rPr sz="2200" u="none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dirty="0">
                <a:solidFill>
                  <a:srgbClr val="292929"/>
                </a:solidFill>
                <a:latin typeface="Microsoft Sans Serif"/>
                <a:cs typeface="Microsoft Sans Serif"/>
              </a:rPr>
              <a:t>date</a:t>
            </a:r>
            <a:r>
              <a:rPr sz="2200" u="none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u="none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desc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571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175" dirty="0"/>
              <a:t>Rank</a:t>
            </a:r>
            <a:r>
              <a:rPr sz="2800" spc="-15" dirty="0"/>
              <a:t> </a:t>
            </a:r>
            <a:r>
              <a:rPr sz="2800" spc="-35" dirty="0"/>
              <a:t>Landing</a:t>
            </a:r>
            <a:r>
              <a:rPr sz="2800" spc="-60" dirty="0"/>
              <a:t> </a:t>
            </a:r>
            <a:r>
              <a:rPr sz="2800" spc="-95" dirty="0"/>
              <a:t>Outcomes</a:t>
            </a:r>
            <a:r>
              <a:rPr sz="2800" spc="-45" dirty="0"/>
              <a:t> </a:t>
            </a:r>
            <a:r>
              <a:rPr sz="2800" spc="-80" dirty="0"/>
              <a:t>Between</a:t>
            </a:r>
            <a:r>
              <a:rPr sz="2800" spc="-60" dirty="0"/>
              <a:t> </a:t>
            </a:r>
            <a:r>
              <a:rPr sz="2800" spc="100" dirty="0"/>
              <a:t>2010-</a:t>
            </a:r>
            <a:r>
              <a:rPr sz="2800" spc="80" dirty="0"/>
              <a:t>06-</a:t>
            </a:r>
            <a:r>
              <a:rPr sz="2800" spc="125" dirty="0"/>
              <a:t>04</a:t>
            </a:r>
            <a:r>
              <a:rPr sz="2800" spc="-70" dirty="0"/>
              <a:t> </a:t>
            </a:r>
            <a:r>
              <a:rPr sz="2800" dirty="0"/>
              <a:t>and</a:t>
            </a:r>
            <a:r>
              <a:rPr sz="2800" spc="-50" dirty="0"/>
              <a:t> </a:t>
            </a:r>
            <a:r>
              <a:rPr sz="2800" spc="100" dirty="0"/>
              <a:t>2017-</a:t>
            </a:r>
            <a:r>
              <a:rPr sz="2800" spc="80" dirty="0"/>
              <a:t>03-</a:t>
            </a:r>
            <a:r>
              <a:rPr sz="2800" spc="100" dirty="0"/>
              <a:t>20</a:t>
            </a:r>
            <a:endParaRPr sz="28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28116" y="3429000"/>
            <a:ext cx="10494264" cy="195833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33</a:t>
            </a:fld>
            <a:endParaRPr spc="45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668972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All</a:t>
            </a:r>
            <a:r>
              <a:rPr spc="-175" dirty="0"/>
              <a:t> </a:t>
            </a:r>
            <a:r>
              <a:rPr spc="-85" dirty="0"/>
              <a:t>launch</a:t>
            </a:r>
            <a:r>
              <a:rPr spc="-55" dirty="0"/>
              <a:t> </a:t>
            </a:r>
            <a:r>
              <a:rPr spc="-20" dirty="0"/>
              <a:t>sites</a:t>
            </a:r>
            <a:r>
              <a:rPr spc="-50" dirty="0"/>
              <a:t> </a:t>
            </a:r>
            <a:r>
              <a:rPr spc="-75" dirty="0"/>
              <a:t>marked</a:t>
            </a:r>
            <a:r>
              <a:rPr spc="-60" dirty="0"/>
              <a:t> </a:t>
            </a:r>
            <a:r>
              <a:rPr dirty="0"/>
              <a:t>on</a:t>
            </a:r>
            <a:r>
              <a:rPr spc="-65" dirty="0"/>
              <a:t> </a:t>
            </a:r>
            <a:r>
              <a:rPr spc="-270" dirty="0"/>
              <a:t>a</a:t>
            </a:r>
            <a:r>
              <a:rPr spc="25" dirty="0"/>
              <a:t> </a:t>
            </a:r>
            <a:r>
              <a:rPr spc="-60" dirty="0"/>
              <a:t>map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6572" y="1571244"/>
            <a:ext cx="8426196" cy="505358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35</a:t>
            </a:fld>
            <a:endParaRPr spc="45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878078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10" dirty="0"/>
              <a:t>Success/failed</a:t>
            </a:r>
            <a:r>
              <a:rPr spc="-60" dirty="0"/>
              <a:t> </a:t>
            </a:r>
            <a:r>
              <a:rPr spc="-125" dirty="0"/>
              <a:t>launches</a:t>
            </a:r>
            <a:r>
              <a:rPr spc="-75" dirty="0"/>
              <a:t> marked</a:t>
            </a:r>
            <a:r>
              <a:rPr spc="-80" dirty="0"/>
              <a:t> </a:t>
            </a:r>
            <a:r>
              <a:rPr dirty="0"/>
              <a:t>on</a:t>
            </a:r>
            <a:r>
              <a:rPr spc="-90" dirty="0"/>
              <a:t> </a:t>
            </a:r>
            <a:r>
              <a:rPr dirty="0"/>
              <a:t>the</a:t>
            </a:r>
            <a:r>
              <a:rPr spc="-85" dirty="0"/>
              <a:t> </a:t>
            </a:r>
            <a:r>
              <a:rPr spc="-65" dirty="0"/>
              <a:t>map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4004" y="1321308"/>
            <a:ext cx="8906256" cy="5209032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36</a:t>
            </a:fld>
            <a:endParaRPr spc="45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20" dirty="0"/>
              <a:t>Distances</a:t>
            </a:r>
            <a:r>
              <a:rPr spc="-70" dirty="0"/>
              <a:t> </a:t>
            </a:r>
            <a:r>
              <a:rPr spc="-50" dirty="0"/>
              <a:t>between</a:t>
            </a:r>
            <a:r>
              <a:rPr dirty="0"/>
              <a:t> </a:t>
            </a:r>
            <a:r>
              <a:rPr spc="-270" dirty="0"/>
              <a:t>a</a:t>
            </a:r>
            <a:r>
              <a:rPr spc="20" dirty="0"/>
              <a:t> </a:t>
            </a:r>
            <a:r>
              <a:rPr spc="-85" dirty="0"/>
              <a:t>launch</a:t>
            </a:r>
            <a:r>
              <a:rPr spc="-15" dirty="0"/>
              <a:t> </a:t>
            </a:r>
            <a:r>
              <a:rPr dirty="0"/>
              <a:t>site</a:t>
            </a:r>
            <a:r>
              <a:rPr spc="-25" dirty="0"/>
              <a:t> </a:t>
            </a:r>
            <a:r>
              <a:rPr spc="65" dirty="0"/>
              <a:t>to</a:t>
            </a:r>
            <a:r>
              <a:rPr spc="-30" dirty="0"/>
              <a:t> </a:t>
            </a:r>
            <a:r>
              <a:rPr dirty="0"/>
              <a:t>its</a:t>
            </a:r>
            <a:r>
              <a:rPr spc="-25" dirty="0"/>
              <a:t> </a:t>
            </a:r>
            <a:r>
              <a:rPr spc="-20" dirty="0"/>
              <a:t>proximities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8472" y="1373124"/>
            <a:ext cx="8810244" cy="526084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37</a:t>
            </a:fld>
            <a:endParaRPr spc="45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682307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35" dirty="0"/>
              <a:t>Total</a:t>
            </a:r>
            <a:r>
              <a:rPr spc="-114" dirty="0"/>
              <a:t> </a:t>
            </a:r>
            <a:r>
              <a:rPr spc="-180" dirty="0"/>
              <a:t>success</a:t>
            </a:r>
            <a:r>
              <a:rPr spc="-70" dirty="0"/>
              <a:t> </a:t>
            </a:r>
            <a:r>
              <a:rPr spc="-120" dirty="0"/>
              <a:t>launches</a:t>
            </a:r>
            <a:r>
              <a:rPr spc="-75" dirty="0"/>
              <a:t> </a:t>
            </a:r>
            <a:r>
              <a:rPr dirty="0"/>
              <a:t>by</a:t>
            </a:r>
            <a:r>
              <a:rPr spc="-100" dirty="0"/>
              <a:t> </a:t>
            </a:r>
            <a:r>
              <a:rPr dirty="0"/>
              <a:t>all</a:t>
            </a:r>
            <a:r>
              <a:rPr spc="-100" dirty="0"/>
              <a:t> </a:t>
            </a:r>
            <a:r>
              <a:rPr spc="-60" dirty="0"/>
              <a:t>sites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1623" y="1598676"/>
            <a:ext cx="9058656" cy="4040123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39</a:t>
            </a:fld>
            <a:endParaRPr spc="4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232006" y="6080861"/>
            <a:ext cx="147955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20" dirty="0">
                <a:solidFill>
                  <a:srgbClr val="1C7CDB"/>
                </a:solidFill>
                <a:latin typeface="Microsoft Sans Serif"/>
                <a:cs typeface="Microsoft Sans Serif"/>
              </a:rPr>
              <a:t>4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0485">
              <a:lnSpc>
                <a:spcPct val="100000"/>
              </a:lnSpc>
              <a:spcBef>
                <a:spcPts val="95"/>
              </a:spcBef>
            </a:pPr>
            <a:r>
              <a:rPr spc="-30" dirty="0"/>
              <a:t>Introduction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037640" y="1543114"/>
            <a:ext cx="9672955" cy="2622550"/>
          </a:xfrm>
          <a:prstGeom prst="rect">
            <a:avLst/>
          </a:prstGeom>
        </p:spPr>
        <p:txBody>
          <a:bodyPr vert="horz" wrap="square" lIns="0" tIns="20066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580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Project</a:t>
            </a:r>
            <a:r>
              <a:rPr sz="2200" spc="-114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background</a:t>
            </a:r>
            <a:r>
              <a:rPr sz="2200" spc="-1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2200" spc="-1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context</a:t>
            </a:r>
            <a:endParaRPr sz="2200">
              <a:latin typeface="Microsoft Sans Serif"/>
              <a:cs typeface="Microsoft Sans Serif"/>
            </a:endParaRPr>
          </a:p>
          <a:p>
            <a:pPr marL="697865" marR="5080" lvl="1" indent="-228600">
              <a:lnSpc>
                <a:spcPct val="90100"/>
              </a:lnSpc>
              <a:spcBef>
                <a:spcPts val="1430"/>
              </a:spcBef>
              <a:buFont typeface="Arial"/>
              <a:buChar char="•"/>
              <a:tabLst>
                <a:tab pos="697865" algn="l"/>
              </a:tabLst>
            </a:pPr>
            <a:r>
              <a:rPr sz="1800" spc="-125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</a:t>
            </a:r>
            <a:r>
              <a:rPr sz="18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advertises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Falcon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9</a:t>
            </a:r>
            <a:r>
              <a:rPr sz="18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rocket </a:t>
            </a:r>
            <a:r>
              <a:rPr sz="18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</a:t>
            </a:r>
            <a:r>
              <a:rPr sz="18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on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its</a:t>
            </a:r>
            <a:r>
              <a:rPr sz="18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website,</a:t>
            </a:r>
            <a:r>
              <a:rPr sz="18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18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a</a:t>
            </a:r>
            <a:r>
              <a:rPr sz="18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cost</a:t>
            </a:r>
            <a:r>
              <a:rPr sz="18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8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62</a:t>
            </a:r>
            <a:r>
              <a:rPr sz="18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million</a:t>
            </a:r>
            <a:r>
              <a:rPr sz="18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dollars;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other</a:t>
            </a:r>
            <a:r>
              <a:rPr sz="18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providers</a:t>
            </a:r>
            <a:r>
              <a:rPr sz="18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cost</a:t>
            </a:r>
            <a:r>
              <a:rPr sz="18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upward</a:t>
            </a:r>
            <a:r>
              <a:rPr sz="18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8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165</a:t>
            </a:r>
            <a:r>
              <a:rPr sz="18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million</a:t>
            </a:r>
            <a:r>
              <a:rPr sz="18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dollars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each,</a:t>
            </a:r>
            <a:r>
              <a:rPr sz="18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much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8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savings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is</a:t>
            </a:r>
            <a:r>
              <a:rPr sz="18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because </a:t>
            </a:r>
            <a:r>
              <a:rPr sz="1800" spc="-125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</a:t>
            </a:r>
            <a:r>
              <a:rPr sz="18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can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reuse</a:t>
            </a:r>
            <a:r>
              <a:rPr sz="18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8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first 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stage.</a:t>
            </a:r>
            <a:endParaRPr sz="18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110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Problems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you</a:t>
            </a:r>
            <a:r>
              <a:rPr sz="22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want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22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find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answers</a:t>
            </a:r>
            <a:endParaRPr sz="2200">
              <a:latin typeface="Microsoft Sans Serif"/>
              <a:cs typeface="Microsoft Sans Serif"/>
            </a:endParaRPr>
          </a:p>
          <a:p>
            <a:pPr marL="697865" marR="377190" lvl="1" indent="-228600">
              <a:lnSpc>
                <a:spcPts val="1939"/>
              </a:lnSpc>
              <a:spcBef>
                <a:spcPts val="1455"/>
              </a:spcBef>
              <a:buFont typeface="Arial"/>
              <a:buChar char="•"/>
              <a:tabLst>
                <a:tab pos="697865" algn="l"/>
              </a:tabLst>
            </a:pPr>
            <a:r>
              <a:rPr sz="1800" spc="-105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18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project</a:t>
            </a:r>
            <a:r>
              <a:rPr sz="1800" spc="1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task</a:t>
            </a:r>
            <a:r>
              <a:rPr sz="18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is</a:t>
            </a:r>
            <a:r>
              <a:rPr sz="18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to</a:t>
            </a:r>
            <a:r>
              <a:rPr sz="18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predicting if</a:t>
            </a:r>
            <a:r>
              <a:rPr sz="18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 first</a:t>
            </a:r>
            <a:r>
              <a:rPr sz="18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stage</a:t>
            </a:r>
            <a:r>
              <a:rPr sz="18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r>
              <a:rPr sz="18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 </a:t>
            </a:r>
            <a:r>
              <a:rPr sz="180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</a:t>
            </a:r>
            <a:r>
              <a:rPr sz="18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Falcon</a:t>
            </a:r>
            <a:r>
              <a:rPr sz="18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80" dirty="0">
                <a:solidFill>
                  <a:srgbClr val="292929"/>
                </a:solidFill>
                <a:latin typeface="Microsoft Sans Serif"/>
                <a:cs typeface="Microsoft Sans Serif"/>
              </a:rPr>
              <a:t>9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rocket</a:t>
            </a:r>
            <a:r>
              <a:rPr sz="18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dirty="0">
                <a:solidFill>
                  <a:srgbClr val="292929"/>
                </a:solidFill>
                <a:latin typeface="Microsoft Sans Serif"/>
                <a:cs typeface="Microsoft Sans Serif"/>
              </a:rPr>
              <a:t>will</a:t>
            </a:r>
            <a:r>
              <a:rPr sz="18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18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land </a:t>
            </a:r>
            <a:r>
              <a:rPr sz="18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successfully</a:t>
            </a:r>
            <a:endParaRPr sz="18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70" dirty="0"/>
              <a:t>Success</a:t>
            </a:r>
            <a:r>
              <a:rPr spc="20" dirty="0"/>
              <a:t> </a:t>
            </a:r>
            <a:r>
              <a:rPr dirty="0"/>
              <a:t>rate</a:t>
            </a:r>
            <a:r>
              <a:rPr spc="-35" dirty="0"/>
              <a:t> </a:t>
            </a:r>
            <a:r>
              <a:rPr dirty="0"/>
              <a:t>by</a:t>
            </a:r>
            <a:r>
              <a:rPr spc="-10" dirty="0"/>
              <a:t> </a:t>
            </a:r>
            <a:r>
              <a:rPr spc="-20" dirty="0"/>
              <a:t>site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75816" y="1889760"/>
            <a:ext cx="7446264" cy="381152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40</a:t>
            </a:fld>
            <a:endParaRPr spc="45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20" dirty="0"/>
              <a:t>Payload</a:t>
            </a:r>
            <a:r>
              <a:rPr spc="-130" dirty="0"/>
              <a:t> </a:t>
            </a:r>
            <a:r>
              <a:rPr dirty="0"/>
              <a:t>vs</a:t>
            </a:r>
            <a:r>
              <a:rPr spc="-190" dirty="0"/>
              <a:t> </a:t>
            </a:r>
            <a:r>
              <a:rPr spc="-80" dirty="0"/>
              <a:t>launch</a:t>
            </a:r>
            <a:r>
              <a:rPr spc="-155" dirty="0"/>
              <a:t> </a:t>
            </a:r>
            <a:r>
              <a:rPr spc="-70" dirty="0"/>
              <a:t>outcome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6655" y="2025395"/>
            <a:ext cx="9645395" cy="35052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41</a:t>
            </a:fld>
            <a:endParaRPr spc="45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453326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90" dirty="0"/>
              <a:t>Classification</a:t>
            </a:r>
            <a:r>
              <a:rPr spc="-130" dirty="0"/>
              <a:t> </a:t>
            </a:r>
            <a:r>
              <a:rPr spc="-150" dirty="0"/>
              <a:t>Accuracy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43</a:t>
            </a:fld>
            <a:endParaRPr spc="45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4E019-4D92-A4D6-4EBA-56B32E46E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82" y="1981200"/>
            <a:ext cx="3162741" cy="8035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53BD6D-4236-C4B9-C1E7-662077C46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426" y="2009980"/>
            <a:ext cx="3210373" cy="88594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E2EF90-DF51-D1A9-CDBF-6AC0D7B3A5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2426" y="3695896"/>
            <a:ext cx="3305636" cy="95263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28FF72F-CA67-8BFA-6D9B-CD3221DCF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6574" y="5371575"/>
            <a:ext cx="3191320" cy="9050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FE5EB07-8692-FC77-2544-62DE3EAA584B}"/>
              </a:ext>
            </a:extLst>
          </p:cNvPr>
          <p:cNvSpPr txBox="1"/>
          <p:nvPr/>
        </p:nvSpPr>
        <p:spPr>
          <a:xfrm>
            <a:off x="769382" y="1600200"/>
            <a:ext cx="265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Logistic regression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228F1D-2DCC-C154-A601-553E15B38135}"/>
              </a:ext>
            </a:extLst>
          </p:cNvPr>
          <p:cNvSpPr txBox="1"/>
          <p:nvPr/>
        </p:nvSpPr>
        <p:spPr>
          <a:xfrm>
            <a:off x="6324600" y="1524000"/>
            <a:ext cx="3200400" cy="368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svm</a:t>
            </a:r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931674-2A1B-4F32-9828-3B1432217B9B}"/>
              </a:ext>
            </a:extLst>
          </p:cNvPr>
          <p:cNvSpPr txBox="1"/>
          <p:nvPr/>
        </p:nvSpPr>
        <p:spPr>
          <a:xfrm>
            <a:off x="4648200" y="3334561"/>
            <a:ext cx="2438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Decision tree</a:t>
            </a:r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BE8017-44B9-63F7-4582-FA0ECCBE20FC}"/>
              </a:ext>
            </a:extLst>
          </p:cNvPr>
          <p:cNvSpPr txBox="1"/>
          <p:nvPr/>
        </p:nvSpPr>
        <p:spPr>
          <a:xfrm>
            <a:off x="4343400" y="50292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knn</a:t>
            </a:r>
            <a:endParaRPr lang="en-IN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8969" y="417652"/>
            <a:ext cx="3390900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5" dirty="0"/>
              <a:t>Confusion</a:t>
            </a:r>
            <a:r>
              <a:rPr spc="-85" dirty="0"/>
              <a:t> </a:t>
            </a:r>
            <a:r>
              <a:rPr spc="-40" dirty="0"/>
              <a:t>Matrix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5232" y="1309116"/>
            <a:ext cx="3325368" cy="256793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81955" y="1394460"/>
            <a:ext cx="2982468" cy="230276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92580" y="4043171"/>
            <a:ext cx="2948940" cy="2276855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05755" y="4032503"/>
            <a:ext cx="3189731" cy="2462784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44</a:t>
            </a:fld>
            <a:endParaRPr spc="45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891664"/>
            <a:ext cx="8780780" cy="343876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lang="en-US"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DT, </a:t>
            </a:r>
            <a:r>
              <a:rPr sz="2200" spc="-150" dirty="0">
                <a:solidFill>
                  <a:srgbClr val="292929"/>
                </a:solidFill>
                <a:latin typeface="Microsoft Sans Serif"/>
                <a:cs typeface="Microsoft Sans Serif"/>
              </a:rPr>
              <a:t>SVM,</a:t>
            </a:r>
            <a:r>
              <a:rPr sz="22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45" dirty="0">
                <a:solidFill>
                  <a:srgbClr val="292929"/>
                </a:solidFill>
                <a:latin typeface="Microsoft Sans Serif"/>
                <a:cs typeface="Microsoft Sans Serif"/>
              </a:rPr>
              <a:t>KNN,</a:t>
            </a:r>
            <a:r>
              <a:rPr sz="2200" spc="-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and</a:t>
            </a:r>
            <a:r>
              <a:rPr sz="2200" spc="-1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Logistic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90" dirty="0">
                <a:solidFill>
                  <a:srgbClr val="292929"/>
                </a:solidFill>
                <a:latin typeface="Microsoft Sans Serif"/>
                <a:cs typeface="Microsoft Sans Serif"/>
              </a:rPr>
              <a:t>Regression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models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are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best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in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terms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of</a:t>
            </a:r>
            <a:endParaRPr sz="2200" dirty="0">
              <a:latin typeface="Microsoft Sans Serif"/>
              <a:cs typeface="Microsoft Sans Serif"/>
            </a:endParaRPr>
          </a:p>
          <a:p>
            <a:pPr marL="241300">
              <a:lnSpc>
                <a:spcPct val="100000"/>
              </a:lnSpc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prediction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5" dirty="0">
                <a:solidFill>
                  <a:srgbClr val="292929"/>
                </a:solidFill>
                <a:latin typeface="Microsoft Sans Serif"/>
                <a:cs typeface="Microsoft Sans Serif"/>
              </a:rPr>
              <a:t>accuracy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for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this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dataset.</a:t>
            </a:r>
            <a:endParaRPr sz="2200" dirty="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05"/>
              </a:spcBef>
              <a:buFont typeface="Arial"/>
              <a:buChar char="•"/>
              <a:tabLst>
                <a:tab pos="240665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Low</a:t>
            </a:r>
            <a:r>
              <a:rPr sz="22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weighted</a:t>
            </a:r>
            <a:r>
              <a:rPr sz="22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payloads</a:t>
            </a:r>
            <a:r>
              <a:rPr sz="22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perform</a:t>
            </a:r>
            <a:r>
              <a:rPr sz="22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better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than</a:t>
            </a:r>
            <a:r>
              <a:rPr sz="22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6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heavier</a:t>
            </a:r>
            <a:r>
              <a:rPr sz="22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payloads.</a:t>
            </a:r>
            <a:endParaRPr sz="2200" dirty="0">
              <a:latin typeface="Microsoft Sans Serif"/>
              <a:cs typeface="Microsoft Sans Serif"/>
            </a:endParaRPr>
          </a:p>
          <a:p>
            <a:pPr marL="241300" marR="294005" indent="-228600">
              <a:lnSpc>
                <a:spcPct val="100000"/>
              </a:lnSpc>
              <a:spcBef>
                <a:spcPts val="1405"/>
              </a:spcBef>
              <a:buFont typeface="Arial"/>
              <a:buChar char="•"/>
              <a:tabLst>
                <a:tab pos="241300" algn="l"/>
              </a:tabLst>
            </a:pPr>
            <a:r>
              <a:rPr sz="220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rates</a:t>
            </a:r>
            <a:r>
              <a:rPr sz="22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for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5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</a:t>
            </a:r>
            <a:r>
              <a:rPr sz="22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is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directly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proportional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time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in </a:t>
            </a:r>
            <a:r>
              <a:rPr sz="22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years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they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will</a:t>
            </a:r>
            <a:r>
              <a:rPr sz="2200" spc="-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eventually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perfect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launches.</a:t>
            </a:r>
            <a:endParaRPr sz="2200" dirty="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395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275" dirty="0">
                <a:solidFill>
                  <a:srgbClr val="292929"/>
                </a:solidFill>
                <a:latin typeface="Microsoft Sans Serif"/>
                <a:cs typeface="Microsoft Sans Serif"/>
              </a:rPr>
              <a:t>KSC</a:t>
            </a:r>
            <a:r>
              <a:rPr sz="2200" spc="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95" dirty="0">
                <a:solidFill>
                  <a:srgbClr val="292929"/>
                </a:solidFill>
                <a:latin typeface="Microsoft Sans Serif"/>
                <a:cs typeface="Microsoft Sans Serif"/>
              </a:rPr>
              <a:t>LC</a:t>
            </a:r>
            <a:r>
              <a:rPr sz="2200" spc="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39A</a:t>
            </a:r>
            <a:r>
              <a:rPr sz="2200" spc="-1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had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most</a:t>
            </a:r>
            <a:r>
              <a:rPr sz="22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90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successful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70" dirty="0">
                <a:solidFill>
                  <a:srgbClr val="292929"/>
                </a:solidFill>
                <a:latin typeface="Microsoft Sans Serif"/>
                <a:cs typeface="Microsoft Sans Serif"/>
              </a:rPr>
              <a:t>launches</a:t>
            </a:r>
            <a:r>
              <a:rPr sz="2200" spc="-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from</a:t>
            </a:r>
            <a:r>
              <a:rPr sz="2200" spc="-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all</a:t>
            </a: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 sites.</a:t>
            </a:r>
            <a:endParaRPr sz="2200" dirty="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05"/>
              </a:spcBef>
              <a:buFont typeface="Arial"/>
              <a:buChar char="•"/>
              <a:tabLst>
                <a:tab pos="240665" algn="l"/>
              </a:tabLst>
            </a:pP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Orbit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240" dirty="0">
                <a:solidFill>
                  <a:srgbClr val="292929"/>
                </a:solidFill>
                <a:latin typeface="Microsoft Sans Serif"/>
                <a:cs typeface="Microsoft Sans Serif"/>
              </a:rPr>
              <a:t>GEO,HEO,SSO,ES</a:t>
            </a:r>
            <a:r>
              <a:rPr sz="2200" spc="5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L1</a:t>
            </a:r>
            <a:r>
              <a:rPr sz="2200" spc="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has</a:t>
            </a:r>
            <a:r>
              <a:rPr sz="22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1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best</a:t>
            </a:r>
            <a:r>
              <a:rPr sz="22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55" dirty="0">
                <a:solidFill>
                  <a:srgbClr val="292929"/>
                </a:solidFill>
                <a:latin typeface="Microsoft Sans Serif"/>
                <a:cs typeface="Microsoft Sans Serif"/>
              </a:rPr>
              <a:t>Success</a:t>
            </a:r>
            <a:r>
              <a:rPr sz="2200" spc="2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Rate.</a:t>
            </a:r>
            <a:endParaRPr sz="2200" dirty="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835"/>
              </a:lnSpc>
            </a:pPr>
            <a:fld id="{81D60167-4931-47E6-BA6A-407CBD079E47}" type="slidenum">
              <a:rPr spc="45" dirty="0"/>
              <a:t>45</a:t>
            </a:fld>
            <a:endParaRPr spc="45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35" dirty="0"/>
              <a:t>Conclusions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965940" y="6392976"/>
            <a:ext cx="14859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20" dirty="0">
                <a:solidFill>
                  <a:srgbClr val="1C7CDB"/>
                </a:solidFill>
                <a:latin typeface="Microsoft Sans Serif"/>
                <a:cs typeface="Microsoft Sans Serif"/>
              </a:rPr>
              <a:t>5</a:t>
            </a:r>
            <a:endParaRPr sz="16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85" dirty="0">
                <a:solidFill>
                  <a:srgbClr val="0A48CA"/>
                </a:solidFill>
              </a:rPr>
              <a:t>Executive</a:t>
            </a:r>
            <a:r>
              <a:rPr spc="-10" dirty="0">
                <a:solidFill>
                  <a:srgbClr val="0A48CA"/>
                </a:solidFill>
              </a:rPr>
              <a:t> Summary</a:t>
            </a:r>
          </a:p>
          <a:p>
            <a:pPr marL="240665" indent="-227965">
              <a:lnSpc>
                <a:spcPct val="100000"/>
              </a:lnSpc>
              <a:spcBef>
                <a:spcPts val="1430"/>
              </a:spcBef>
              <a:buFont typeface="Arial"/>
              <a:buChar char="•"/>
              <a:tabLst>
                <a:tab pos="240665" algn="l"/>
              </a:tabLst>
            </a:pPr>
            <a:r>
              <a:rPr sz="1800" spc="-20" dirty="0"/>
              <a:t>Data</a:t>
            </a:r>
            <a:r>
              <a:rPr sz="1800" spc="-60" dirty="0"/>
              <a:t> </a:t>
            </a:r>
            <a:r>
              <a:rPr sz="1800" spc="-20" dirty="0"/>
              <a:t>collection</a:t>
            </a:r>
            <a:r>
              <a:rPr sz="1800" spc="-80" dirty="0"/>
              <a:t> </a:t>
            </a:r>
            <a:r>
              <a:rPr sz="1800" spc="-10" dirty="0"/>
              <a:t>methodology:</a:t>
            </a:r>
            <a:endParaRPr sz="1800"/>
          </a:p>
          <a:p>
            <a:pPr marL="697865" lvl="1" indent="-227965">
              <a:lnSpc>
                <a:spcPct val="100000"/>
              </a:lnSpc>
              <a:spcBef>
                <a:spcPts val="1415"/>
              </a:spcBef>
              <a:buFont typeface="Arial"/>
              <a:buChar char="•"/>
              <a:tabLst>
                <a:tab pos="697865" algn="l"/>
              </a:tabLst>
            </a:pPr>
            <a:r>
              <a:rPr sz="1600" spc="-110" dirty="0">
                <a:latin typeface="Microsoft Sans Serif"/>
                <a:cs typeface="Microsoft Sans Serif"/>
              </a:rPr>
              <a:t>SpaceX</a:t>
            </a:r>
            <a:r>
              <a:rPr sz="1600" spc="5" dirty="0">
                <a:latin typeface="Microsoft Sans Serif"/>
                <a:cs typeface="Microsoft Sans Serif"/>
              </a:rPr>
              <a:t> </a:t>
            </a:r>
            <a:r>
              <a:rPr sz="1600" spc="-75" dirty="0">
                <a:latin typeface="Microsoft Sans Serif"/>
                <a:cs typeface="Microsoft Sans Serif"/>
              </a:rPr>
              <a:t>Rest</a:t>
            </a:r>
            <a:r>
              <a:rPr sz="1600" spc="5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API</a:t>
            </a:r>
            <a:endParaRPr sz="1600">
              <a:latin typeface="Microsoft Sans Serif"/>
              <a:cs typeface="Microsoft Sans Serif"/>
            </a:endParaRPr>
          </a:p>
          <a:p>
            <a:pPr marL="697865" lvl="1" indent="-227965">
              <a:lnSpc>
                <a:spcPct val="100000"/>
              </a:lnSpc>
              <a:spcBef>
                <a:spcPts val="1390"/>
              </a:spcBef>
              <a:buFont typeface="Arial"/>
              <a:buChar char="•"/>
              <a:tabLst>
                <a:tab pos="697865" algn="l"/>
              </a:tabLst>
            </a:pPr>
            <a:r>
              <a:rPr sz="1600" spc="-70" dirty="0">
                <a:latin typeface="Microsoft Sans Serif"/>
                <a:cs typeface="Microsoft Sans Serif"/>
              </a:rPr>
              <a:t>Web</a:t>
            </a:r>
            <a:r>
              <a:rPr sz="1600" spc="-35" dirty="0">
                <a:latin typeface="Microsoft Sans Serif"/>
                <a:cs typeface="Microsoft Sans Serif"/>
              </a:rPr>
              <a:t> Scrapping </a:t>
            </a:r>
            <a:r>
              <a:rPr sz="1600" dirty="0">
                <a:latin typeface="Microsoft Sans Serif"/>
                <a:cs typeface="Microsoft Sans Serif"/>
              </a:rPr>
              <a:t>from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Wikipedia</a:t>
            </a:r>
            <a:endParaRPr sz="16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400"/>
              </a:spcBef>
              <a:buFont typeface="Arial"/>
              <a:buChar char="•"/>
              <a:tabLst>
                <a:tab pos="240665" algn="l"/>
              </a:tabLst>
            </a:pPr>
            <a:r>
              <a:rPr sz="1800" spc="-40" dirty="0"/>
              <a:t>Perform</a:t>
            </a:r>
            <a:r>
              <a:rPr sz="1800" spc="-80" dirty="0"/>
              <a:t> </a:t>
            </a:r>
            <a:r>
              <a:rPr sz="1800" dirty="0"/>
              <a:t>data</a:t>
            </a:r>
            <a:r>
              <a:rPr sz="1800" spc="-60" dirty="0"/>
              <a:t> </a:t>
            </a:r>
            <a:r>
              <a:rPr sz="1800" spc="-10" dirty="0"/>
              <a:t>wrangling</a:t>
            </a:r>
            <a:endParaRPr sz="1800"/>
          </a:p>
          <a:p>
            <a:pPr marL="698500" marR="5080" lvl="1" indent="-228600">
              <a:lnSpc>
                <a:spcPct val="100000"/>
              </a:lnSpc>
              <a:spcBef>
                <a:spcPts val="1410"/>
              </a:spcBef>
              <a:buFont typeface="Arial"/>
              <a:buChar char="•"/>
              <a:tabLst>
                <a:tab pos="698500" algn="l"/>
              </a:tabLst>
            </a:pPr>
            <a:r>
              <a:rPr sz="1600" spc="-60" dirty="0">
                <a:latin typeface="Microsoft Sans Serif"/>
                <a:cs typeface="Microsoft Sans Serif"/>
              </a:rPr>
              <a:t>One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Hot</a:t>
            </a:r>
            <a:r>
              <a:rPr sz="1600" spc="-35" dirty="0">
                <a:latin typeface="Microsoft Sans Serif"/>
                <a:cs typeface="Microsoft Sans Serif"/>
              </a:rPr>
              <a:t> Encoding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data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fields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for</a:t>
            </a:r>
            <a:r>
              <a:rPr sz="1600" spc="-30" dirty="0">
                <a:latin typeface="Microsoft Sans Serif"/>
                <a:cs typeface="Microsoft Sans Serif"/>
              </a:rPr>
              <a:t> </a:t>
            </a:r>
            <a:r>
              <a:rPr sz="1600" spc="-50" dirty="0">
                <a:latin typeface="Microsoft Sans Serif"/>
                <a:cs typeface="Microsoft Sans Serif"/>
              </a:rPr>
              <a:t>Machine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spc="-30" dirty="0">
                <a:latin typeface="Microsoft Sans Serif"/>
                <a:cs typeface="Microsoft Sans Serif"/>
              </a:rPr>
              <a:t>Learning</a:t>
            </a:r>
            <a:r>
              <a:rPr sz="1600" spc="-4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and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data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spc="-30" dirty="0">
                <a:latin typeface="Microsoft Sans Serif"/>
                <a:cs typeface="Microsoft Sans Serif"/>
              </a:rPr>
              <a:t>cleaning </a:t>
            </a:r>
            <a:r>
              <a:rPr sz="1600" dirty="0">
                <a:latin typeface="Microsoft Sans Serif"/>
                <a:cs typeface="Microsoft Sans Serif"/>
              </a:rPr>
              <a:t>of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null</a:t>
            </a:r>
            <a:r>
              <a:rPr sz="1600" spc="-50" dirty="0">
                <a:latin typeface="Microsoft Sans Serif"/>
                <a:cs typeface="Microsoft Sans Serif"/>
              </a:rPr>
              <a:t> </a:t>
            </a:r>
            <a:r>
              <a:rPr sz="1600" spc="-55" dirty="0">
                <a:latin typeface="Microsoft Sans Serif"/>
                <a:cs typeface="Microsoft Sans Serif"/>
              </a:rPr>
              <a:t>values</a:t>
            </a:r>
            <a:r>
              <a:rPr sz="1600" spc="-3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and</a:t>
            </a:r>
            <a:r>
              <a:rPr sz="1600" spc="-40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irrelevant columns</a:t>
            </a:r>
            <a:endParaRPr sz="1600">
              <a:latin typeface="Microsoft Sans Serif"/>
              <a:cs typeface="Microsoft Sans Serif"/>
            </a:endParaRPr>
          </a:p>
          <a:p>
            <a:pPr marL="240665" indent="-227965">
              <a:lnSpc>
                <a:spcPct val="100000"/>
              </a:lnSpc>
              <a:spcBef>
                <a:spcPts val="1385"/>
              </a:spcBef>
              <a:buFont typeface="Arial"/>
              <a:buChar char="•"/>
              <a:tabLst>
                <a:tab pos="240665" algn="l"/>
              </a:tabLst>
            </a:pPr>
            <a:r>
              <a:rPr sz="1800" spc="-35" dirty="0"/>
              <a:t>Perform</a:t>
            </a:r>
            <a:r>
              <a:rPr sz="1800" spc="-85" dirty="0"/>
              <a:t> </a:t>
            </a:r>
            <a:r>
              <a:rPr sz="1800" spc="-20" dirty="0"/>
              <a:t>exploratory</a:t>
            </a:r>
            <a:r>
              <a:rPr sz="1800" spc="-55" dirty="0"/>
              <a:t> </a:t>
            </a:r>
            <a:r>
              <a:rPr sz="1800" dirty="0"/>
              <a:t>data</a:t>
            </a:r>
            <a:r>
              <a:rPr sz="1800" spc="-35" dirty="0"/>
              <a:t> </a:t>
            </a:r>
            <a:r>
              <a:rPr sz="1800" spc="-65" dirty="0"/>
              <a:t>analysis</a:t>
            </a:r>
            <a:r>
              <a:rPr sz="1800" spc="-45" dirty="0"/>
              <a:t> </a:t>
            </a:r>
            <a:r>
              <a:rPr sz="1800" spc="-114" dirty="0"/>
              <a:t>(EDA)</a:t>
            </a:r>
            <a:r>
              <a:rPr sz="1800" spc="-5" dirty="0"/>
              <a:t> </a:t>
            </a:r>
            <a:r>
              <a:rPr sz="1800" spc="-20" dirty="0"/>
              <a:t>using</a:t>
            </a:r>
            <a:r>
              <a:rPr sz="1800" spc="-65" dirty="0"/>
              <a:t> </a:t>
            </a:r>
            <a:r>
              <a:rPr sz="1800" spc="-25" dirty="0"/>
              <a:t>visualization </a:t>
            </a:r>
            <a:r>
              <a:rPr sz="1800" dirty="0"/>
              <a:t>and</a:t>
            </a:r>
            <a:r>
              <a:rPr sz="1800" spc="-50" dirty="0"/>
              <a:t> </a:t>
            </a:r>
            <a:r>
              <a:rPr sz="1800" spc="-25" dirty="0"/>
              <a:t>SQL</a:t>
            </a:r>
            <a:endParaRPr sz="1800"/>
          </a:p>
          <a:p>
            <a:pPr marL="240665" indent="-227965">
              <a:lnSpc>
                <a:spcPct val="100000"/>
              </a:lnSpc>
              <a:spcBef>
                <a:spcPts val="1405"/>
              </a:spcBef>
              <a:buFont typeface="Arial"/>
              <a:buChar char="•"/>
              <a:tabLst>
                <a:tab pos="240665" algn="l"/>
              </a:tabLst>
            </a:pPr>
            <a:r>
              <a:rPr sz="1800" spc="-40" dirty="0"/>
              <a:t>Perform</a:t>
            </a:r>
            <a:r>
              <a:rPr sz="1800" spc="-80" dirty="0"/>
              <a:t> </a:t>
            </a:r>
            <a:r>
              <a:rPr sz="1800" spc="-25" dirty="0"/>
              <a:t>interactive</a:t>
            </a:r>
            <a:r>
              <a:rPr sz="1800" spc="-70" dirty="0"/>
              <a:t> </a:t>
            </a:r>
            <a:r>
              <a:rPr sz="1800" spc="-30" dirty="0"/>
              <a:t>visual</a:t>
            </a:r>
            <a:r>
              <a:rPr sz="1800" spc="-65" dirty="0"/>
              <a:t> </a:t>
            </a:r>
            <a:r>
              <a:rPr sz="1800" spc="-45" dirty="0"/>
              <a:t>analytics</a:t>
            </a:r>
            <a:r>
              <a:rPr sz="1800" spc="-75" dirty="0"/>
              <a:t> </a:t>
            </a:r>
            <a:r>
              <a:rPr sz="1800" spc="-10" dirty="0"/>
              <a:t>using</a:t>
            </a:r>
            <a:r>
              <a:rPr sz="1800" spc="-85" dirty="0"/>
              <a:t> </a:t>
            </a:r>
            <a:r>
              <a:rPr sz="1800" spc="-25" dirty="0"/>
              <a:t>Folium</a:t>
            </a:r>
            <a:r>
              <a:rPr sz="1800" spc="-85" dirty="0"/>
              <a:t> </a:t>
            </a:r>
            <a:r>
              <a:rPr sz="1800" dirty="0"/>
              <a:t>and</a:t>
            </a:r>
            <a:r>
              <a:rPr sz="1800" spc="-65" dirty="0"/>
              <a:t> </a:t>
            </a:r>
            <a:r>
              <a:rPr sz="1800" dirty="0"/>
              <a:t>Plotly</a:t>
            </a:r>
            <a:r>
              <a:rPr sz="1800" spc="-70" dirty="0"/>
              <a:t> </a:t>
            </a:r>
            <a:r>
              <a:rPr sz="1800" spc="-20" dirty="0"/>
              <a:t>Dash</a:t>
            </a:r>
            <a:endParaRPr sz="1800"/>
          </a:p>
          <a:p>
            <a:pPr marL="240665" indent="-227965">
              <a:lnSpc>
                <a:spcPct val="100000"/>
              </a:lnSpc>
              <a:spcBef>
                <a:spcPts val="1395"/>
              </a:spcBef>
              <a:buFont typeface="Arial"/>
              <a:buChar char="•"/>
              <a:tabLst>
                <a:tab pos="240665" algn="l"/>
              </a:tabLst>
            </a:pPr>
            <a:r>
              <a:rPr sz="1800" spc="-40" dirty="0"/>
              <a:t>Perform</a:t>
            </a:r>
            <a:r>
              <a:rPr sz="1800" spc="-60" dirty="0"/>
              <a:t> </a:t>
            </a:r>
            <a:r>
              <a:rPr sz="1800" spc="-10" dirty="0"/>
              <a:t>predictive</a:t>
            </a:r>
            <a:r>
              <a:rPr sz="1800" spc="-20" dirty="0"/>
              <a:t> </a:t>
            </a:r>
            <a:r>
              <a:rPr sz="1800" spc="-65" dirty="0"/>
              <a:t>analysis</a:t>
            </a:r>
            <a:r>
              <a:rPr sz="1800" spc="-55" dirty="0"/>
              <a:t> </a:t>
            </a:r>
            <a:r>
              <a:rPr sz="1800" spc="-10" dirty="0"/>
              <a:t>using</a:t>
            </a:r>
            <a:r>
              <a:rPr sz="1800" spc="-65" dirty="0"/>
              <a:t> </a:t>
            </a:r>
            <a:r>
              <a:rPr sz="1800" spc="-40" dirty="0"/>
              <a:t>classification</a:t>
            </a:r>
            <a:r>
              <a:rPr sz="1800" spc="-50" dirty="0"/>
              <a:t> </a:t>
            </a:r>
            <a:r>
              <a:rPr sz="1800" spc="-10" dirty="0"/>
              <a:t>models</a:t>
            </a:r>
            <a:endParaRPr sz="1800"/>
          </a:p>
          <a:p>
            <a:pPr marL="697865" lvl="1" indent="-227965">
              <a:lnSpc>
                <a:spcPct val="100000"/>
              </a:lnSpc>
              <a:spcBef>
                <a:spcPts val="1410"/>
              </a:spcBef>
              <a:buFont typeface="Arial"/>
              <a:buChar char="•"/>
              <a:tabLst>
                <a:tab pos="697865" algn="l"/>
              </a:tabLst>
            </a:pPr>
            <a:r>
              <a:rPr sz="1600" spc="-120" dirty="0">
                <a:latin typeface="Microsoft Sans Serif"/>
                <a:cs typeface="Microsoft Sans Serif"/>
              </a:rPr>
              <a:t>LR,</a:t>
            </a:r>
            <a:r>
              <a:rPr sz="1600" spc="10" dirty="0">
                <a:latin typeface="Microsoft Sans Serif"/>
                <a:cs typeface="Microsoft Sans Serif"/>
              </a:rPr>
              <a:t> </a:t>
            </a:r>
            <a:r>
              <a:rPr sz="1600" spc="-110" dirty="0">
                <a:latin typeface="Microsoft Sans Serif"/>
                <a:cs typeface="Microsoft Sans Serif"/>
              </a:rPr>
              <a:t>KNN,</a:t>
            </a:r>
            <a:r>
              <a:rPr sz="1600" spc="5" dirty="0">
                <a:latin typeface="Microsoft Sans Serif"/>
                <a:cs typeface="Microsoft Sans Serif"/>
              </a:rPr>
              <a:t> </a:t>
            </a:r>
            <a:r>
              <a:rPr sz="1600" spc="-105" dirty="0">
                <a:latin typeface="Microsoft Sans Serif"/>
                <a:cs typeface="Microsoft Sans Serif"/>
              </a:rPr>
              <a:t>SVM,</a:t>
            </a:r>
            <a:r>
              <a:rPr sz="1600" dirty="0">
                <a:latin typeface="Microsoft Sans Serif"/>
                <a:cs typeface="Microsoft Sans Serif"/>
              </a:rPr>
              <a:t> </a:t>
            </a:r>
            <a:r>
              <a:rPr sz="1600" spc="-85" dirty="0">
                <a:latin typeface="Microsoft Sans Serif"/>
                <a:cs typeface="Microsoft Sans Serif"/>
              </a:rPr>
              <a:t>DT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models</a:t>
            </a:r>
            <a:r>
              <a:rPr sz="1600" spc="-60" dirty="0">
                <a:latin typeface="Microsoft Sans Serif"/>
                <a:cs typeface="Microsoft Sans Serif"/>
              </a:rPr>
              <a:t> </a:t>
            </a:r>
            <a:r>
              <a:rPr sz="1600" spc="-55" dirty="0">
                <a:latin typeface="Microsoft Sans Serif"/>
                <a:cs typeface="Microsoft Sans Serif"/>
              </a:rPr>
              <a:t>have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spc="-25" dirty="0">
                <a:latin typeface="Microsoft Sans Serif"/>
                <a:cs typeface="Microsoft Sans Serif"/>
              </a:rPr>
              <a:t>been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built</a:t>
            </a:r>
            <a:r>
              <a:rPr sz="1600" spc="-20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and</a:t>
            </a:r>
            <a:r>
              <a:rPr sz="1600" spc="-10" dirty="0">
                <a:latin typeface="Microsoft Sans Serif"/>
                <a:cs typeface="Microsoft Sans Serif"/>
              </a:rPr>
              <a:t> </a:t>
            </a:r>
            <a:r>
              <a:rPr sz="1600" spc="-35" dirty="0">
                <a:latin typeface="Microsoft Sans Serif"/>
                <a:cs typeface="Microsoft Sans Serif"/>
              </a:rPr>
              <a:t>evaluated</a:t>
            </a:r>
            <a:r>
              <a:rPr sz="1600" dirty="0">
                <a:latin typeface="Microsoft Sans Serif"/>
                <a:cs typeface="Microsoft Sans Serif"/>
              </a:rPr>
              <a:t> for</a:t>
            </a:r>
            <a:r>
              <a:rPr sz="1600" spc="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the</a:t>
            </a:r>
            <a:r>
              <a:rPr sz="1600" spc="-15" dirty="0">
                <a:latin typeface="Microsoft Sans Serif"/>
                <a:cs typeface="Microsoft Sans Serif"/>
              </a:rPr>
              <a:t> </a:t>
            </a:r>
            <a:r>
              <a:rPr sz="1600" dirty="0">
                <a:latin typeface="Microsoft Sans Serif"/>
                <a:cs typeface="Microsoft Sans Serif"/>
              </a:rPr>
              <a:t>best</a:t>
            </a:r>
            <a:r>
              <a:rPr sz="1600" spc="5" dirty="0">
                <a:latin typeface="Microsoft Sans Serif"/>
                <a:cs typeface="Microsoft Sans Serif"/>
              </a:rPr>
              <a:t> </a:t>
            </a:r>
            <a:r>
              <a:rPr sz="1600" spc="-10" dirty="0">
                <a:latin typeface="Microsoft Sans Serif"/>
                <a:cs typeface="Microsoft Sans Serif"/>
              </a:rPr>
              <a:t>classifier</a:t>
            </a:r>
            <a:endParaRPr sz="160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6</a:t>
            </a:fld>
            <a:endParaRPr spc="20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0" dirty="0"/>
              <a:t>Methodology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8969" y="1617929"/>
            <a:ext cx="5716270" cy="40932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0665" algn="l"/>
              </a:tabLst>
            </a:pPr>
            <a:r>
              <a:rPr sz="2200" spc="-120" dirty="0">
                <a:solidFill>
                  <a:srgbClr val="292929"/>
                </a:solidFill>
                <a:latin typeface="Microsoft Sans Serif"/>
                <a:cs typeface="Microsoft Sans Serif"/>
              </a:rPr>
              <a:t>The</a:t>
            </a:r>
            <a:r>
              <a:rPr sz="2200" spc="-3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following</a:t>
            </a:r>
            <a:r>
              <a:rPr sz="2200" spc="-8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datasets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75" dirty="0">
                <a:solidFill>
                  <a:srgbClr val="292929"/>
                </a:solidFill>
                <a:latin typeface="Microsoft Sans Serif"/>
                <a:cs typeface="Microsoft Sans Serif"/>
              </a:rPr>
              <a:t>was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collected:</a:t>
            </a:r>
            <a:endParaRPr sz="2200">
              <a:latin typeface="Microsoft Sans Serif"/>
              <a:cs typeface="Microsoft Sans Serif"/>
            </a:endParaRPr>
          </a:p>
          <a:p>
            <a:pPr marL="698500" marR="116839" lvl="1" indent="-228600">
              <a:lnSpc>
                <a:spcPct val="100000"/>
              </a:lnSpc>
              <a:spcBef>
                <a:spcPts val="1425"/>
              </a:spcBef>
              <a:buFont typeface="Arial"/>
              <a:buChar char="•"/>
              <a:tabLst>
                <a:tab pos="698500" algn="l"/>
              </a:tabLst>
            </a:pPr>
            <a:r>
              <a:rPr sz="1800" dirty="0">
                <a:latin typeface="Calibri"/>
                <a:cs typeface="Calibri"/>
              </a:rPr>
              <a:t>SpaceX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launch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data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that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is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gathered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from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SpaceX </a:t>
            </a:r>
            <a:r>
              <a:rPr sz="1800" dirty="0">
                <a:latin typeface="Calibri"/>
                <a:cs typeface="Calibri"/>
              </a:rPr>
              <a:t>REST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API.</a:t>
            </a:r>
            <a:endParaRPr sz="1800">
              <a:latin typeface="Calibri"/>
              <a:cs typeface="Calibri"/>
            </a:endParaRPr>
          </a:p>
          <a:p>
            <a:pPr marL="698500" marR="5080" lvl="1" indent="-228600">
              <a:lnSpc>
                <a:spcPct val="100000"/>
              </a:lnSpc>
              <a:spcBef>
                <a:spcPts val="1405"/>
              </a:spcBef>
              <a:buFont typeface="Arial"/>
              <a:buChar char="•"/>
              <a:tabLst>
                <a:tab pos="698500" algn="l"/>
              </a:tabLst>
            </a:pPr>
            <a:r>
              <a:rPr sz="1800" dirty="0">
                <a:latin typeface="Calibri"/>
                <a:cs typeface="Calibri"/>
              </a:rPr>
              <a:t>This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API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will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give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us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data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about</a:t>
            </a:r>
            <a:r>
              <a:rPr sz="1800" spc="-2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launches,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including information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about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the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rocket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used,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payload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delivered, </a:t>
            </a:r>
            <a:r>
              <a:rPr sz="1800" dirty="0">
                <a:latin typeface="Calibri"/>
                <a:cs typeface="Calibri"/>
              </a:rPr>
              <a:t>launch</a:t>
            </a:r>
            <a:r>
              <a:rPr sz="1800" spc="-1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specifications,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landing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specifications,</a:t>
            </a:r>
            <a:r>
              <a:rPr sz="1800" spc="-25" dirty="0">
                <a:latin typeface="Calibri"/>
                <a:cs typeface="Calibri"/>
              </a:rPr>
              <a:t> and </a:t>
            </a:r>
            <a:r>
              <a:rPr sz="1800" dirty="0">
                <a:latin typeface="Calibri"/>
                <a:cs typeface="Calibri"/>
              </a:rPr>
              <a:t>landing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outcome.</a:t>
            </a:r>
            <a:endParaRPr sz="1800">
              <a:latin typeface="Calibri"/>
              <a:cs typeface="Calibri"/>
            </a:endParaRPr>
          </a:p>
          <a:p>
            <a:pPr marL="698500" marR="287020" lvl="1" indent="-228600">
              <a:lnSpc>
                <a:spcPct val="100000"/>
              </a:lnSpc>
              <a:spcBef>
                <a:spcPts val="1395"/>
              </a:spcBef>
              <a:buFont typeface="Arial"/>
              <a:buChar char="•"/>
              <a:tabLst>
                <a:tab pos="698500" algn="l"/>
              </a:tabLst>
            </a:pPr>
            <a:r>
              <a:rPr sz="1800" dirty="0">
                <a:latin typeface="Calibri"/>
                <a:cs typeface="Calibri"/>
              </a:rPr>
              <a:t>The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SpaceX</a:t>
            </a:r>
            <a:r>
              <a:rPr sz="1800" spc="-3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REST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API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endpoints,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or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URL,</a:t>
            </a:r>
            <a:r>
              <a:rPr sz="1800" spc="-2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starts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with </a:t>
            </a:r>
            <a:r>
              <a:rPr sz="1800" spc="-10" dirty="0">
                <a:latin typeface="Calibri"/>
                <a:cs typeface="Calibri"/>
              </a:rPr>
              <a:t>api.spacexdata.com/v4/.</a:t>
            </a:r>
            <a:endParaRPr sz="1800">
              <a:latin typeface="Calibri"/>
              <a:cs typeface="Calibri"/>
            </a:endParaRPr>
          </a:p>
          <a:p>
            <a:pPr marL="698500" marR="270510" lvl="1" indent="-228600">
              <a:lnSpc>
                <a:spcPct val="100000"/>
              </a:lnSpc>
              <a:spcBef>
                <a:spcPts val="1405"/>
              </a:spcBef>
              <a:buFont typeface="Arial"/>
              <a:buChar char="•"/>
              <a:tabLst>
                <a:tab pos="698500" algn="l"/>
              </a:tabLst>
            </a:pPr>
            <a:r>
              <a:rPr sz="1800" dirty="0">
                <a:latin typeface="Calibri"/>
                <a:cs typeface="Calibri"/>
              </a:rPr>
              <a:t>Another</a:t>
            </a:r>
            <a:r>
              <a:rPr sz="1800" spc="-6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popular</a:t>
            </a:r>
            <a:r>
              <a:rPr sz="1800" spc="-5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data</a:t>
            </a:r>
            <a:r>
              <a:rPr sz="1800" spc="-6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source</a:t>
            </a:r>
            <a:r>
              <a:rPr sz="1800" spc="-6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for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obtaining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Falcon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spc="-50" dirty="0">
                <a:latin typeface="Calibri"/>
                <a:cs typeface="Calibri"/>
              </a:rPr>
              <a:t>9 </a:t>
            </a:r>
            <a:r>
              <a:rPr sz="1800" dirty="0">
                <a:latin typeface="Calibri"/>
                <a:cs typeface="Calibri"/>
              </a:rPr>
              <a:t>Launch</a:t>
            </a:r>
            <a:r>
              <a:rPr sz="1800" spc="-3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data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is</a:t>
            </a:r>
            <a:r>
              <a:rPr sz="1800" spc="-6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web</a:t>
            </a:r>
            <a:r>
              <a:rPr sz="1800" spc="-4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scraping</a:t>
            </a:r>
            <a:r>
              <a:rPr sz="1800" spc="-5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Wikipedia</a:t>
            </a:r>
            <a:r>
              <a:rPr sz="1800" spc="-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using BeautifulSoup.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45" dirty="0"/>
              <a:t>Data</a:t>
            </a:r>
            <a:r>
              <a:rPr spc="-175" dirty="0"/>
              <a:t> </a:t>
            </a:r>
            <a:r>
              <a:rPr spc="-80" dirty="0"/>
              <a:t>Collection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23531" y="2168651"/>
            <a:ext cx="4722876" cy="3038856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7</a:t>
            </a:fld>
            <a:endParaRPr spc="2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871971" y="1511808"/>
            <a:ext cx="5546090" cy="4645660"/>
            <a:chOff x="5871971" y="1511808"/>
            <a:chExt cx="5546090" cy="4645660"/>
          </a:xfrm>
        </p:grpSpPr>
        <p:sp>
          <p:nvSpPr>
            <p:cNvPr id="3" name="object 3"/>
            <p:cNvSpPr/>
            <p:nvPr/>
          </p:nvSpPr>
          <p:spPr>
            <a:xfrm>
              <a:off x="5910071" y="1792224"/>
              <a:ext cx="5461000" cy="4206240"/>
            </a:xfrm>
            <a:custGeom>
              <a:avLst/>
              <a:gdLst/>
              <a:ahLst/>
              <a:cxnLst/>
              <a:rect l="l" t="t" r="r" b="b"/>
              <a:pathLst>
                <a:path w="5461000" h="4206240">
                  <a:moveTo>
                    <a:pt x="0" y="4206240"/>
                  </a:moveTo>
                  <a:lnTo>
                    <a:pt x="5460491" y="4206240"/>
                  </a:lnTo>
                  <a:lnTo>
                    <a:pt x="5460491" y="0"/>
                  </a:lnTo>
                  <a:lnTo>
                    <a:pt x="0" y="0"/>
                  </a:lnTo>
                  <a:lnTo>
                    <a:pt x="0" y="4206240"/>
                  </a:lnTo>
                  <a:close/>
                </a:path>
              </a:pathLst>
            </a:custGeom>
            <a:ln w="9525">
              <a:solidFill>
                <a:srgbClr val="0A48CA"/>
              </a:solidFill>
              <a:prstDash val="sys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71971" y="1511808"/>
              <a:ext cx="5545835" cy="464515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0046208" y="1514855"/>
              <a:ext cx="1371600" cy="4592320"/>
            </a:xfrm>
            <a:custGeom>
              <a:avLst/>
              <a:gdLst/>
              <a:ahLst/>
              <a:cxnLst/>
              <a:rect l="l" t="t" r="r" b="b"/>
              <a:pathLst>
                <a:path w="1371600" h="4592320">
                  <a:moveTo>
                    <a:pt x="1354836" y="0"/>
                  </a:moveTo>
                  <a:lnTo>
                    <a:pt x="0" y="0"/>
                  </a:lnTo>
                  <a:lnTo>
                    <a:pt x="0" y="216408"/>
                  </a:lnTo>
                  <a:lnTo>
                    <a:pt x="1354836" y="216408"/>
                  </a:lnTo>
                  <a:lnTo>
                    <a:pt x="1354836" y="0"/>
                  </a:lnTo>
                  <a:close/>
                </a:path>
                <a:path w="1371600" h="4592320">
                  <a:moveTo>
                    <a:pt x="1371600" y="4376928"/>
                  </a:moveTo>
                  <a:lnTo>
                    <a:pt x="16764" y="4376928"/>
                  </a:lnTo>
                  <a:lnTo>
                    <a:pt x="16764" y="4591812"/>
                  </a:lnTo>
                  <a:lnTo>
                    <a:pt x="1371600" y="4591812"/>
                  </a:lnTo>
                  <a:lnTo>
                    <a:pt x="1371600" y="437692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899566" y="1783461"/>
            <a:ext cx="4241165" cy="662305"/>
          </a:xfrm>
          <a:prstGeom prst="rect">
            <a:avLst/>
          </a:prstGeom>
        </p:spPr>
        <p:txBody>
          <a:bodyPr vert="horz" wrap="square" lIns="0" tIns="49530" rIns="0" bIns="0" rtlCol="0">
            <a:spAutoFit/>
          </a:bodyPr>
          <a:lstStyle/>
          <a:p>
            <a:pPr marL="241300" marR="5080" indent="-228600">
              <a:lnSpc>
                <a:spcPts val="2380"/>
              </a:lnSpc>
              <a:spcBef>
                <a:spcPts val="390"/>
              </a:spcBef>
              <a:buFont typeface="Arial"/>
              <a:buChar char="•"/>
              <a:tabLst>
                <a:tab pos="241300" algn="l"/>
              </a:tabLst>
            </a:pPr>
            <a:r>
              <a:rPr sz="2200" spc="-25" dirty="0">
                <a:solidFill>
                  <a:srgbClr val="292929"/>
                </a:solidFill>
                <a:latin typeface="Microsoft Sans Serif"/>
                <a:cs typeface="Microsoft Sans Serif"/>
              </a:rPr>
              <a:t>Data</a:t>
            </a:r>
            <a:r>
              <a:rPr sz="2200" spc="-8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collection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292929"/>
                </a:solidFill>
                <a:latin typeface="Microsoft Sans Serif"/>
                <a:cs typeface="Microsoft Sans Serif"/>
              </a:rPr>
              <a:t>with</a:t>
            </a:r>
            <a:r>
              <a:rPr sz="2200" spc="-4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150" dirty="0">
                <a:solidFill>
                  <a:srgbClr val="292929"/>
                </a:solidFill>
                <a:latin typeface="Microsoft Sans Serif"/>
                <a:cs typeface="Microsoft Sans Serif"/>
              </a:rPr>
              <a:t>SpaceX</a:t>
            </a:r>
            <a:r>
              <a:rPr sz="2200" spc="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20" dirty="0">
                <a:solidFill>
                  <a:srgbClr val="292929"/>
                </a:solidFill>
                <a:latin typeface="Microsoft Sans Serif"/>
                <a:cs typeface="Microsoft Sans Serif"/>
              </a:rPr>
              <a:t>REST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calls</a:t>
            </a:r>
            <a:endParaRPr sz="2200" dirty="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8</a:t>
            </a:fld>
            <a:endParaRPr spc="20" dirty="0"/>
          </a:p>
        </p:txBody>
      </p:sp>
      <p:sp>
        <p:nvSpPr>
          <p:cNvPr id="7" name="object 7"/>
          <p:cNvSpPr txBox="1"/>
          <p:nvPr/>
        </p:nvSpPr>
        <p:spPr>
          <a:xfrm>
            <a:off x="899566" y="5281676"/>
            <a:ext cx="4431665" cy="422552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12700" marR="5080">
              <a:lnSpc>
                <a:spcPts val="1510"/>
              </a:lnSpc>
              <a:spcBef>
                <a:spcPts val="295"/>
              </a:spcBef>
            </a:pPr>
            <a:r>
              <a:rPr lang="en-IN" sz="1400" u="sng" spc="-10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Microsoft Sans Serif"/>
                <a:cs typeface="Microsoft Sans Serif"/>
              </a:rPr>
              <a:t>https://github.com/adeeb1562/Spacex/blob/main/jupyter-labs-spacex-data-collection-api.ipynb</a:t>
            </a:r>
            <a:endParaRPr sz="1400" dirty="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848969" y="417703"/>
            <a:ext cx="5856605" cy="589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45" dirty="0"/>
              <a:t>Data</a:t>
            </a:r>
            <a:r>
              <a:rPr spc="-30" dirty="0"/>
              <a:t> </a:t>
            </a:r>
            <a:r>
              <a:rPr spc="-50" dirty="0"/>
              <a:t>Collection</a:t>
            </a:r>
            <a:r>
              <a:rPr dirty="0"/>
              <a:t> </a:t>
            </a:r>
            <a:r>
              <a:rPr spc="750" dirty="0"/>
              <a:t>–</a:t>
            </a:r>
            <a:r>
              <a:rPr spc="-10" dirty="0"/>
              <a:t> </a:t>
            </a:r>
            <a:r>
              <a:rPr spc="-275" dirty="0"/>
              <a:t>SpaceX</a:t>
            </a:r>
            <a:r>
              <a:rPr spc="25" dirty="0"/>
              <a:t> </a:t>
            </a:r>
            <a:r>
              <a:rPr spc="-185" dirty="0"/>
              <a:t>API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01369" y="1809114"/>
            <a:ext cx="268097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 indent="-22860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241300" algn="l"/>
              </a:tabLst>
            </a:pPr>
            <a:r>
              <a:rPr sz="2200" spc="-105" dirty="0">
                <a:solidFill>
                  <a:srgbClr val="292929"/>
                </a:solidFill>
                <a:latin typeface="Microsoft Sans Serif"/>
                <a:cs typeface="Microsoft Sans Serif"/>
              </a:rPr>
              <a:t>Web</a:t>
            </a:r>
            <a:r>
              <a:rPr sz="2200" spc="-45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50" dirty="0">
                <a:solidFill>
                  <a:srgbClr val="292929"/>
                </a:solidFill>
                <a:latin typeface="Microsoft Sans Serif"/>
                <a:cs typeface="Microsoft Sans Serif"/>
              </a:rPr>
              <a:t>Scrapping</a:t>
            </a:r>
            <a:r>
              <a:rPr sz="2200" spc="-60" dirty="0">
                <a:solidFill>
                  <a:srgbClr val="292929"/>
                </a:solidFill>
                <a:latin typeface="Microsoft Sans Serif"/>
                <a:cs typeface="Microsoft Sans Serif"/>
              </a:rPr>
              <a:t> </a:t>
            </a:r>
            <a:r>
              <a:rPr sz="2200" spc="-35" dirty="0">
                <a:solidFill>
                  <a:srgbClr val="292929"/>
                </a:solidFill>
                <a:latin typeface="Microsoft Sans Serif"/>
                <a:cs typeface="Microsoft Sans Serif"/>
              </a:rPr>
              <a:t>from </a:t>
            </a:r>
            <a:r>
              <a:rPr sz="2200" spc="-10" dirty="0">
                <a:solidFill>
                  <a:srgbClr val="292929"/>
                </a:solidFill>
                <a:latin typeface="Microsoft Sans Serif"/>
                <a:cs typeface="Microsoft Sans Serif"/>
              </a:rPr>
              <a:t>Wikipedia</a:t>
            </a:r>
            <a:endParaRPr sz="2200">
              <a:latin typeface="Microsoft Sans Serif"/>
              <a:cs typeface="Microsoft Sans Serif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01369" y="5132070"/>
            <a:ext cx="33528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IN" sz="1400" u="sng" spc="-10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Microsoft Sans Serif"/>
                <a:cs typeface="Microsoft Sans Serif"/>
              </a:rPr>
              <a:t>https://github.com/adeeb1562/Spacex/blob/main/spacex-webscraping.ipynb</a:t>
            </a:r>
            <a:endParaRPr sz="1400" dirty="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4465" rIns="0" bIns="0" rtlCol="0">
            <a:spAutoFit/>
          </a:bodyPr>
          <a:lstStyle/>
          <a:p>
            <a:pPr marL="165100">
              <a:lnSpc>
                <a:spcPct val="100000"/>
              </a:lnSpc>
              <a:spcBef>
                <a:spcPts val="95"/>
              </a:spcBef>
            </a:pPr>
            <a:r>
              <a:rPr spc="-45" dirty="0"/>
              <a:t>Data</a:t>
            </a:r>
            <a:r>
              <a:rPr spc="-90" dirty="0"/>
              <a:t> </a:t>
            </a:r>
            <a:r>
              <a:rPr spc="-55" dirty="0"/>
              <a:t>Collection</a:t>
            </a:r>
            <a:r>
              <a:rPr spc="-70" dirty="0"/>
              <a:t> </a:t>
            </a:r>
            <a:r>
              <a:rPr dirty="0"/>
              <a:t>-</a:t>
            </a:r>
            <a:r>
              <a:rPr spc="-85" dirty="0"/>
              <a:t> </a:t>
            </a:r>
            <a:r>
              <a:rPr spc="-105" dirty="0"/>
              <a:t>Scraping</a:t>
            </a:r>
          </a:p>
        </p:txBody>
      </p:sp>
      <p:sp>
        <p:nvSpPr>
          <p:cNvPr id="5" name="object 5"/>
          <p:cNvSpPr/>
          <p:nvPr/>
        </p:nvSpPr>
        <p:spPr>
          <a:xfrm>
            <a:off x="5910071" y="1792223"/>
            <a:ext cx="5461000" cy="4206240"/>
          </a:xfrm>
          <a:custGeom>
            <a:avLst/>
            <a:gdLst/>
            <a:ahLst/>
            <a:cxnLst/>
            <a:rect l="l" t="t" r="r" b="b"/>
            <a:pathLst>
              <a:path w="5461000" h="4206240">
                <a:moveTo>
                  <a:pt x="0" y="4206240"/>
                </a:moveTo>
                <a:lnTo>
                  <a:pt x="5460491" y="4206240"/>
                </a:lnTo>
                <a:lnTo>
                  <a:pt x="5460491" y="0"/>
                </a:lnTo>
                <a:lnTo>
                  <a:pt x="0" y="0"/>
                </a:lnTo>
                <a:lnTo>
                  <a:pt x="0" y="4206240"/>
                </a:lnTo>
                <a:close/>
              </a:path>
            </a:pathLst>
          </a:custGeom>
          <a:ln w="9525">
            <a:solidFill>
              <a:srgbClr val="0A48CA"/>
            </a:solidFill>
            <a:prstDash val="sys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989701" y="3490340"/>
            <a:ext cx="501904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spc="-110" dirty="0">
                <a:solidFill>
                  <a:srgbClr val="1C7CDB"/>
                </a:solidFill>
                <a:latin typeface="Microsoft Sans Serif"/>
                <a:cs typeface="Microsoft Sans Serif"/>
              </a:rPr>
              <a:t>Place</a:t>
            </a:r>
            <a:r>
              <a:rPr sz="2200" spc="-40" dirty="0">
                <a:solidFill>
                  <a:srgbClr val="1C7CDB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1C7CDB"/>
                </a:solidFill>
                <a:latin typeface="Microsoft Sans Serif"/>
                <a:cs typeface="Microsoft Sans Serif"/>
              </a:rPr>
              <a:t>your</a:t>
            </a:r>
            <a:r>
              <a:rPr sz="2200" spc="-85" dirty="0">
                <a:solidFill>
                  <a:srgbClr val="1C7CDB"/>
                </a:solidFill>
                <a:latin typeface="Microsoft Sans Serif"/>
                <a:cs typeface="Microsoft Sans Serif"/>
              </a:rPr>
              <a:t> </a:t>
            </a:r>
            <a:r>
              <a:rPr sz="2200" spc="-25" dirty="0">
                <a:solidFill>
                  <a:srgbClr val="1C7CDB"/>
                </a:solidFill>
                <a:latin typeface="Microsoft Sans Serif"/>
                <a:cs typeface="Microsoft Sans Serif"/>
              </a:rPr>
              <a:t>flowchart</a:t>
            </a:r>
            <a:r>
              <a:rPr sz="2200" spc="-65" dirty="0">
                <a:solidFill>
                  <a:srgbClr val="1C7CDB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1C7CDB"/>
                </a:solidFill>
                <a:latin typeface="Microsoft Sans Serif"/>
                <a:cs typeface="Microsoft Sans Serif"/>
              </a:rPr>
              <a:t>of</a:t>
            </a:r>
            <a:r>
              <a:rPr sz="2200" spc="-65" dirty="0">
                <a:solidFill>
                  <a:srgbClr val="1C7CDB"/>
                </a:solidFill>
                <a:latin typeface="Microsoft Sans Serif"/>
                <a:cs typeface="Microsoft Sans Serif"/>
              </a:rPr>
              <a:t> </a:t>
            </a:r>
            <a:r>
              <a:rPr sz="2200" dirty="0">
                <a:solidFill>
                  <a:srgbClr val="1C7CDB"/>
                </a:solidFill>
                <a:latin typeface="Microsoft Sans Serif"/>
                <a:cs typeface="Microsoft Sans Serif"/>
              </a:rPr>
              <a:t>web</a:t>
            </a:r>
            <a:r>
              <a:rPr sz="2200" spc="-65" dirty="0">
                <a:solidFill>
                  <a:srgbClr val="1C7CDB"/>
                </a:solidFill>
                <a:latin typeface="Microsoft Sans Serif"/>
                <a:cs typeface="Microsoft Sans Serif"/>
              </a:rPr>
              <a:t> </a:t>
            </a:r>
            <a:r>
              <a:rPr sz="2200" spc="-30" dirty="0">
                <a:solidFill>
                  <a:srgbClr val="1C7CDB"/>
                </a:solidFill>
                <a:latin typeface="Microsoft Sans Serif"/>
                <a:cs typeface="Microsoft Sans Serif"/>
              </a:rPr>
              <a:t>scraping</a:t>
            </a:r>
            <a:r>
              <a:rPr sz="2200" spc="-65" dirty="0">
                <a:solidFill>
                  <a:srgbClr val="1C7CDB"/>
                </a:solidFill>
                <a:latin typeface="Microsoft Sans Serif"/>
                <a:cs typeface="Microsoft Sans Serif"/>
              </a:rPr>
              <a:t> </a:t>
            </a:r>
            <a:r>
              <a:rPr sz="2200" spc="-20" dirty="0">
                <a:solidFill>
                  <a:srgbClr val="1C7CDB"/>
                </a:solidFill>
                <a:latin typeface="Microsoft Sans Serif"/>
                <a:cs typeface="Microsoft Sans Serif"/>
              </a:rPr>
              <a:t>here</a:t>
            </a:r>
            <a:endParaRPr sz="2200">
              <a:latin typeface="Microsoft Sans Serif"/>
              <a:cs typeface="Microsoft Sans Serif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5071871" y="1377696"/>
            <a:ext cx="6365875" cy="4729480"/>
            <a:chOff x="5071871" y="1377696"/>
            <a:chExt cx="6365875" cy="472948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071871" y="1377696"/>
              <a:ext cx="6365747" cy="4728972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0041635" y="5870448"/>
              <a:ext cx="1355090" cy="215265"/>
            </a:xfrm>
            <a:custGeom>
              <a:avLst/>
              <a:gdLst/>
              <a:ahLst/>
              <a:cxnLst/>
              <a:rect l="l" t="t" r="r" b="b"/>
              <a:pathLst>
                <a:path w="1355090" h="215264">
                  <a:moveTo>
                    <a:pt x="1354835" y="0"/>
                  </a:moveTo>
                  <a:lnTo>
                    <a:pt x="0" y="0"/>
                  </a:lnTo>
                  <a:lnTo>
                    <a:pt x="0" y="214883"/>
                  </a:lnTo>
                  <a:lnTo>
                    <a:pt x="1354835" y="214883"/>
                  </a:lnTo>
                  <a:lnTo>
                    <a:pt x="135483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>
              <a:lnSpc>
                <a:spcPts val="1835"/>
              </a:lnSpc>
            </a:pPr>
            <a:fld id="{81D60167-4931-47E6-BA6A-407CBD079E47}" type="slidenum">
              <a:rPr spc="20" dirty="0"/>
              <a:t>9</a:t>
            </a:fld>
            <a:endParaRPr spc="2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462C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</TotalTime>
  <Words>1400</Words>
  <Application>Microsoft Office PowerPoint</Application>
  <PresentationFormat>Widescreen</PresentationFormat>
  <Paragraphs>179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0" baseType="lpstr">
      <vt:lpstr>Arial</vt:lpstr>
      <vt:lpstr>Calibri</vt:lpstr>
      <vt:lpstr>Microsoft Sans Serif</vt:lpstr>
      <vt:lpstr>Office Theme</vt:lpstr>
      <vt:lpstr>PowerPoint Presentation</vt:lpstr>
      <vt:lpstr>Outline</vt:lpstr>
      <vt:lpstr>Executive Summary</vt:lpstr>
      <vt:lpstr>Introduction</vt:lpstr>
      <vt:lpstr>PowerPoint Presentation</vt:lpstr>
      <vt:lpstr>Methodology</vt:lpstr>
      <vt:lpstr>Data Collection</vt:lpstr>
      <vt:lpstr>Data Collection – SpaceX API</vt:lpstr>
      <vt:lpstr>Data Collection - Scraping</vt:lpstr>
      <vt:lpstr>Data Wrangling</vt:lpstr>
      <vt:lpstr>EDA with Data Visualisation</vt:lpstr>
      <vt:lpstr>EDA with SQL</vt:lpstr>
      <vt:lpstr>Build an Interactive Map with Folium</vt:lpstr>
      <vt:lpstr>Build a Dashboard with Plotly Dash</vt:lpstr>
      <vt:lpstr>Predictive Analysis (Classification)</vt:lpstr>
      <vt:lpstr>Results</vt:lpstr>
      <vt:lpstr>PowerPoint Presentation</vt:lpstr>
      <vt:lpstr>Flight Number vs. Launch Site</vt:lpstr>
      <vt:lpstr>Payload vs. Launch Site</vt:lpstr>
      <vt:lpstr>Success Rate vs. Orbit Type</vt:lpstr>
      <vt:lpstr>Flight Number vs. Orbit Type</vt:lpstr>
      <vt:lpstr>Payload vs. Orbit Type</vt:lpstr>
      <vt:lpstr>Launch Success Yearly Trend</vt:lpstr>
      <vt:lpstr>All Launch Site Names</vt:lpstr>
      <vt:lpstr>Launch Site Names Begin with 'CCA'</vt:lpstr>
      <vt:lpstr>Total Payload Mass</vt:lpstr>
      <vt:lpstr>Average Payload Mass by F9 v1.1</vt:lpstr>
      <vt:lpstr>First Successful Ground Landing Date</vt:lpstr>
      <vt:lpstr>Successful Drone Ship Landing with Payload between 4000 and 6000</vt:lpstr>
      <vt:lpstr>Total Number of Successful and Failure Mission Outcomes</vt:lpstr>
      <vt:lpstr>Boosters Carried Maximum Payload</vt:lpstr>
      <vt:lpstr>2015 Launch Records</vt:lpstr>
      <vt:lpstr>Rank Landing Outcomes Between 2010-06-04 and 2017-03-20</vt:lpstr>
      <vt:lpstr>PowerPoint Presentation</vt:lpstr>
      <vt:lpstr>All launch sites marked on a map</vt:lpstr>
      <vt:lpstr>Success/failed launches marked on the map</vt:lpstr>
      <vt:lpstr>Distances between a launch site to its proximities</vt:lpstr>
      <vt:lpstr>PowerPoint Presentation</vt:lpstr>
      <vt:lpstr>Total success launches by all sites</vt:lpstr>
      <vt:lpstr>Success rate by site</vt:lpstr>
      <vt:lpstr>Payload vs launch outcome</vt:lpstr>
      <vt:lpstr>PowerPoint Presentation</vt:lpstr>
      <vt:lpstr>Classification Accuracy</vt:lpstr>
      <vt:lpstr>Confusion Matrix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Adeeb Naiyer</cp:lastModifiedBy>
  <cp:revision>1</cp:revision>
  <dcterms:created xsi:type="dcterms:W3CDTF">2025-05-05T16:24:54Z</dcterms:created>
  <dcterms:modified xsi:type="dcterms:W3CDTF">2025-06-10T14:27:56Z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2022-01-03T00:00:00Z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2025-05-05T00:00:00Z</vt:filetime>
  </property>
  <property fmtid="{D5CDD505-2E9C-101B-9397-08002B2CF9AE}" pid="5" name="Producer">
    <vt:lpwstr>Microsoft® PowerPoint® for Microsoft 365</vt:lpwstr>
  </property>
</Properties>
</file>